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5" r:id="rId4"/>
    <p:sldId id="287" r:id="rId5"/>
    <p:sldId id="288" r:id="rId6"/>
    <p:sldId id="292" r:id="rId7"/>
    <p:sldId id="293" r:id="rId8"/>
    <p:sldId id="332" r:id="rId9"/>
    <p:sldId id="295" r:id="rId10"/>
    <p:sldId id="311" r:id="rId11"/>
    <p:sldId id="313" r:id="rId12"/>
    <p:sldId id="312" r:id="rId13"/>
    <p:sldId id="314" r:id="rId14"/>
    <p:sldId id="315" r:id="rId15"/>
    <p:sldId id="316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6" r:id="rId24"/>
    <p:sldId id="330" r:id="rId25"/>
    <p:sldId id="327" r:id="rId26"/>
    <p:sldId id="328" r:id="rId27"/>
    <p:sldId id="329" r:id="rId28"/>
    <p:sldId id="331" r:id="rId29"/>
    <p:sldId id="290" r:id="rId30"/>
    <p:sldId id="294" r:id="rId31"/>
    <p:sldId id="307" r:id="rId32"/>
    <p:sldId id="296" r:id="rId33"/>
    <p:sldId id="305" r:id="rId34"/>
    <p:sldId id="297" r:id="rId35"/>
    <p:sldId id="309" r:id="rId36"/>
    <p:sldId id="298" r:id="rId37"/>
    <p:sldId id="306" r:id="rId38"/>
    <p:sldId id="299" r:id="rId39"/>
    <p:sldId id="300" r:id="rId40"/>
    <p:sldId id="308" r:id="rId41"/>
    <p:sldId id="301" r:id="rId42"/>
    <p:sldId id="302" r:id="rId43"/>
    <p:sldId id="303" r:id="rId44"/>
  </p:sldIdLst>
  <p:sldSz cx="9144000" cy="6858000" type="screen4x3"/>
  <p:notesSz cx="6858000" cy="9144000"/>
  <p:embeddedFontLst>
    <p:embeddedFont>
      <p:font typeface="Angsana New" panose="02020603050405020304" pitchFamily="18" charset="-34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rdia New" panose="020B0304020202020204" pitchFamily="34" charset="-34"/>
      <p:regular r:id="rId54"/>
      <p:bold r:id="rId55"/>
      <p:italic r:id="rId56"/>
      <p:boldItalic r:id="rId57"/>
    </p:embeddedFont>
    <p:embeddedFont>
      <p:font typeface="Microsoft YaHei" panose="020B0503020204020204" pitchFamily="34" charset="-122"/>
      <p:regular r:id="rId58"/>
      <p:bold r:id="rId59"/>
    </p:embeddedFont>
    <p:embeddedFont>
      <p:font typeface="SimSun" panose="02010600030101010101" pitchFamily="2" charset="-122"/>
      <p:regular r:id="rId60"/>
    </p:embeddedFont>
    <p:embeddedFont>
      <p:font typeface="TH SarabunPSK" panose="020B0500040200020003" pitchFamily="34" charset="-34"/>
      <p:regular r:id="rId61"/>
      <p:bold r:id="rId62"/>
      <p:italic r:id="rId63"/>
      <p:boldItalic r:id="rId64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E64"/>
    <a:srgbClr val="F57E1B"/>
    <a:srgbClr val="CA64F8"/>
    <a:srgbClr val="3EC964"/>
    <a:srgbClr val="647AF8"/>
    <a:srgbClr val="F79646"/>
    <a:srgbClr val="92D050"/>
    <a:srgbClr val="FF0000"/>
    <a:srgbClr val="4BACC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94660"/>
  </p:normalViewPr>
  <p:slideViewPr>
    <p:cSldViewPr>
      <p:cViewPr varScale="1">
        <p:scale>
          <a:sx n="70" d="100"/>
          <a:sy n="70" d="100"/>
        </p:scale>
        <p:origin x="148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77500296274307"/>
          <c:y val="6.1206358169517425E-3"/>
          <c:w val="0.6189535591461317"/>
          <c:h val="0.660367317940699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innerShdw blurRad="63500" dist="50800" dir="135000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21"/>
            <c:spPr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C49-4AD3-9651-A2867F710A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Complete</c:v>
                </c:pt>
                <c:pt idx="1">
                  <c:v>Future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49-4AD3-9651-A2867F710A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037701049443876"/>
          <c:y val="0.78127688174105447"/>
          <c:w val="0.35003026024965284"/>
          <c:h val="0.21482560146816693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77500296274307"/>
          <c:y val="6.1206358169517425E-3"/>
          <c:w val="0.6189535591461317"/>
          <c:h val="0.660367317940699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innerShdw blurRad="63500" dist="50800" dir="135000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21"/>
            <c:spPr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20A-48C7-B12A-B51703D87E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Complete</c:v>
                </c:pt>
                <c:pt idx="1">
                  <c:v>Future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A-48C7-B12A-B51703D87E2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037701049443876"/>
          <c:y val="0.78127688174105447"/>
          <c:w val="0.35003026024965284"/>
          <c:h val="0.21482560146816693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Mr.Chatchai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Nak-orn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8660083520131744E-2"/>
          <c:y val="1.8494104215490779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9804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2.5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5-43A8-AF32-1F8665F016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BACC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FD5-43A8-AF32-1F8665F0161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FD5-43A8-AF32-1F8665F0161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FD5-43A8-AF32-1F8665F0161E}"/>
              </c:ext>
            </c:extLst>
          </c:dPt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3.5</c:v>
                </c:pt>
                <c:pt idx="2">
                  <c:v>3.5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FD5-43A8-AF32-1F8665F01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651264"/>
        <c:axId val="174652800"/>
      </c:barChart>
      <c:catAx>
        <c:axId val="1746512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en-US"/>
          </a:p>
        </c:txPr>
        <c:crossAx val="174652800"/>
        <c:crosses val="autoZero"/>
        <c:auto val="1"/>
        <c:lblAlgn val="ctr"/>
        <c:lblOffset val="100"/>
        <c:noMultiLvlLbl val="0"/>
      </c:catAx>
      <c:valAx>
        <c:axId val="17465280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en-US"/>
          </a:p>
        </c:txPr>
        <c:crossAx val="174651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Mr.Chaiwit</a:t>
            </a:r>
            <a:r>
              <a:rPr lang="en-US" sz="2000" b="1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Rattanatammakorn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8660083520131744E-2"/>
          <c:y val="1.8494104215490779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9804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2.5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0-4118-977F-748A9CAE8F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BACC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780-4118-977F-748A9CAE8F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780-4118-977F-748A9CAE8F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780-4118-977F-748A9CAE8FCA}"/>
              </c:ext>
            </c:extLst>
          </c:dPt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3.8</c:v>
                </c:pt>
                <c:pt idx="2">
                  <c:v>3.8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780-4118-977F-748A9CAE8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96288"/>
        <c:axId val="27597824"/>
      </c:barChart>
      <c:catAx>
        <c:axId val="275962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en-US"/>
          </a:p>
        </c:txPr>
        <c:crossAx val="27597824"/>
        <c:crosses val="autoZero"/>
        <c:auto val="1"/>
        <c:lblAlgn val="ctr"/>
        <c:lblOffset val="100"/>
        <c:noMultiLvlLbl val="0"/>
      </c:catAx>
      <c:valAx>
        <c:axId val="2759782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en-US"/>
          </a:p>
        </c:txPr>
        <c:crossAx val="27596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C17C2-81B2-498B-B66F-2D9AFEE6E57A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23711-FC82-4B42-835E-C1608978ADF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333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66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878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842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3992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31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8642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0692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313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2006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66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66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521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458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49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613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407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6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2626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17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84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91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9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261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476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692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6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43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165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533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47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268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microsoft.com/office/2007/relationships/hdphoto" Target="../media/hdphoto9.wdp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gif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image" Target="../media/image24.gif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12" Type="http://schemas.microsoft.com/office/2007/relationships/hdphoto" Target="../media/hdphoto10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chart" Target="../charts/chart1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chart" Target="../charts/chart2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21377504">
            <a:off x="-184794" y="2504073"/>
            <a:ext cx="9513585" cy="1869055"/>
          </a:xfrm>
          <a:prstGeom prst="rect">
            <a:avLst/>
          </a:prstGeom>
          <a:solidFill>
            <a:srgbClr val="C9D2D5"/>
          </a:solidFill>
          <a:ln>
            <a:noFill/>
          </a:ln>
          <a:effectLst>
            <a:outerShdw blurRad="63500" sx="106000" sy="106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/>
          <p:cNvSpPr txBox="1"/>
          <p:nvPr/>
        </p:nvSpPr>
        <p:spPr>
          <a:xfrm rot="21377192">
            <a:off x="8922" y="2389149"/>
            <a:ext cx="9124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Cooperative </a:t>
            </a:r>
            <a:r>
              <a:rPr lang="en-US" altLang="zh-CN" sz="54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Presentation</a:t>
            </a:r>
          </a:p>
          <a:p>
            <a:pPr algn="ctr"/>
            <a:r>
              <a:rPr lang="en-US" altLang="zh-CN" sz="48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Education</a:t>
            </a:r>
          </a:p>
        </p:txBody>
      </p:sp>
      <p:sp>
        <p:nvSpPr>
          <p:cNvPr id="24" name="TextBox 23"/>
          <p:cNvSpPr txBox="1"/>
          <p:nvPr/>
        </p:nvSpPr>
        <p:spPr>
          <a:xfrm rot="21377192">
            <a:off x="32326" y="2391110"/>
            <a:ext cx="9124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Cooperative </a:t>
            </a:r>
            <a:r>
              <a:rPr lang="en-US" altLang="zh-CN" sz="5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Presentation</a:t>
            </a:r>
          </a:p>
          <a:p>
            <a:pPr algn="ctr"/>
            <a:r>
              <a:rPr lang="en-US" altLang="zh-CN" sz="48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51587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355976" y="2900953"/>
            <a:ext cx="3464031" cy="2919965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old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Borrow, return , payment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Report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37CE8C5-1343-4C7E-8428-DEB2C9C4BE9C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851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Database design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594074" y="4496067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Database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3-4</a:t>
            </a:r>
            <a:endParaRPr lang="th-TH" dirty="0"/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FD16BFFD-DDD9-43A9-B60B-E18000E1C153}"/>
              </a:ext>
            </a:extLst>
          </p:cNvPr>
          <p:cNvSpPr/>
          <p:nvPr/>
        </p:nvSpPr>
        <p:spPr>
          <a:xfrm>
            <a:off x="4571998" y="2636912"/>
            <a:ext cx="2745614" cy="168368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Edit form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B53124A-FE61-47BC-9FCD-99823273A441}"/>
              </a:ext>
            </a:extLst>
          </p:cNvPr>
          <p:cNvSpPr txBox="1"/>
          <p:nvPr/>
        </p:nvSpPr>
        <p:spPr>
          <a:xfrm>
            <a:off x="1057757" y="234945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week, we had met with users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80905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5-8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313411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7148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8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week 9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86792" y="3140968"/>
            <a:ext cx="2613996" cy="158930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Presentation &amp;Review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0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9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4481642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71998" y="2908149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  <a:endParaRPr lang="th-TH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10-11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334735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11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UAT/Test script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9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11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07515" y="3135844"/>
            <a:ext cx="2997576" cy="158930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User acceptance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3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2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Process 22"/>
          <p:cNvSpPr/>
          <p:nvPr/>
        </p:nvSpPr>
        <p:spPr>
          <a:xfrm>
            <a:off x="4050100" y="512677"/>
            <a:ext cx="5093898" cy="6378672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Pentagon 4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2/20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108520" y="832646"/>
            <a:ext cx="2664296" cy="724146"/>
            <a:chOff x="-180528" y="764704"/>
            <a:chExt cx="2664296" cy="724146"/>
          </a:xfrm>
        </p:grpSpPr>
        <p:sp>
          <p:nvSpPr>
            <p:cNvPr id="19" name="Rectangle 18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1C55A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Pentagon 9"/>
            <p:cNvSpPr/>
            <p:nvPr/>
          </p:nvSpPr>
          <p:spPr>
            <a:xfrm>
              <a:off x="107504" y="764704"/>
              <a:ext cx="2376264" cy="576064"/>
            </a:xfrm>
            <a:prstGeom prst="homePlate">
              <a:avLst/>
            </a:prstGeom>
            <a:solidFill>
              <a:srgbClr val="2060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Agenda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solidFill>
              <a:srgbClr val="153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9" name="Picture 5" descr="\\10.73.148.56\DataServ\00 Trainee\40495 BUU Chatchai\Image\ขอส่องหน่อย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5" t="20759" r="35285" b="23842"/>
          <a:stretch/>
        </p:blipFill>
        <p:spPr bwMode="auto">
          <a:xfrm>
            <a:off x="-103048" y="2640586"/>
            <a:ext cx="2946856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lowchart: Process 48"/>
          <p:cNvSpPr/>
          <p:nvPr/>
        </p:nvSpPr>
        <p:spPr>
          <a:xfrm>
            <a:off x="1773482" y="1408710"/>
            <a:ext cx="45719" cy="580130"/>
          </a:xfrm>
          <a:prstGeom prst="flowChartProcess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27" name="Flowchart: Process 26"/>
          <p:cNvSpPr/>
          <p:nvPr/>
        </p:nvSpPr>
        <p:spPr>
          <a:xfrm>
            <a:off x="1857048" y="1408710"/>
            <a:ext cx="45719" cy="58013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Flowchart: Process 49"/>
          <p:cNvSpPr/>
          <p:nvPr/>
        </p:nvSpPr>
        <p:spPr>
          <a:xfrm>
            <a:off x="1691680" y="1408710"/>
            <a:ext cx="45719" cy="580130"/>
          </a:xfrm>
          <a:prstGeom prst="flowChartProcess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Process 25"/>
          <p:cNvSpPr/>
          <p:nvPr/>
        </p:nvSpPr>
        <p:spPr>
          <a:xfrm>
            <a:off x="1930563" y="1408710"/>
            <a:ext cx="45719" cy="580130"/>
          </a:xfrm>
          <a:prstGeom prst="flowChart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Process 24"/>
          <p:cNvSpPr/>
          <p:nvPr/>
        </p:nvSpPr>
        <p:spPr>
          <a:xfrm>
            <a:off x="2006001" y="1408710"/>
            <a:ext cx="45719" cy="580130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lowchart: Process 23"/>
          <p:cNvSpPr/>
          <p:nvPr/>
        </p:nvSpPr>
        <p:spPr>
          <a:xfrm>
            <a:off x="2078009" y="1408710"/>
            <a:ext cx="45719" cy="580130"/>
          </a:xfrm>
          <a:prstGeom prst="flowChartProcess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Flowchart: Process 53"/>
          <p:cNvSpPr/>
          <p:nvPr/>
        </p:nvSpPr>
        <p:spPr>
          <a:xfrm>
            <a:off x="2074735" y="1976744"/>
            <a:ext cx="1971110" cy="4821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245"/>
              <a:gd name="connsiteY0" fmla="*/ 443 h 16738"/>
              <a:gd name="connsiteX1" fmla="*/ 2120 w 91245"/>
              <a:gd name="connsiteY1" fmla="*/ 0 h 16738"/>
              <a:gd name="connsiteX2" fmla="*/ 91041 w 91245"/>
              <a:gd name="connsiteY2" fmla="*/ 11256 h 16738"/>
              <a:gd name="connsiteX3" fmla="*/ 91242 w 91245"/>
              <a:gd name="connsiteY3" fmla="*/ 16738 h 16738"/>
              <a:gd name="connsiteX4" fmla="*/ 0 w 91245"/>
              <a:gd name="connsiteY4" fmla="*/ 443 h 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6738">
                <a:moveTo>
                  <a:pt x="0" y="443"/>
                </a:moveTo>
                <a:lnTo>
                  <a:pt x="2120" y="0"/>
                </a:lnTo>
                <a:lnTo>
                  <a:pt x="91041" y="11256"/>
                </a:lnTo>
                <a:cubicBezTo>
                  <a:pt x="91006" y="12893"/>
                  <a:pt x="91277" y="15101"/>
                  <a:pt x="91242" y="16738"/>
                </a:cubicBezTo>
                <a:lnTo>
                  <a:pt x="0" y="44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Flowchart: Process 53"/>
          <p:cNvSpPr/>
          <p:nvPr/>
        </p:nvSpPr>
        <p:spPr>
          <a:xfrm>
            <a:off x="2004234" y="1983626"/>
            <a:ext cx="2036954" cy="12095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0 h 41875"/>
              <a:gd name="connsiteX1" fmla="*/ 1791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118 h 41993"/>
              <a:gd name="connsiteX1" fmla="*/ 1967 w 94293"/>
              <a:gd name="connsiteY1" fmla="*/ 0 h 41993"/>
              <a:gd name="connsiteX2" fmla="*/ 94238 w 94293"/>
              <a:gd name="connsiteY2" fmla="*/ 35940 h 41993"/>
              <a:gd name="connsiteX3" fmla="*/ 94287 w 94293"/>
              <a:gd name="connsiteY3" fmla="*/ 41993 h 41993"/>
              <a:gd name="connsiteX4" fmla="*/ 0 w 94293"/>
              <a:gd name="connsiteY4" fmla="*/ 118 h 4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93" h="41993">
                <a:moveTo>
                  <a:pt x="0" y="118"/>
                </a:moveTo>
                <a:lnTo>
                  <a:pt x="1967" y="0"/>
                </a:lnTo>
                <a:lnTo>
                  <a:pt x="94238" y="35940"/>
                </a:lnTo>
                <a:cubicBezTo>
                  <a:pt x="94203" y="37577"/>
                  <a:pt x="94322" y="40356"/>
                  <a:pt x="94287" y="41993"/>
                </a:cubicBezTo>
                <a:lnTo>
                  <a:pt x="0" y="11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Flowchart: Process 53"/>
          <p:cNvSpPr/>
          <p:nvPr/>
        </p:nvSpPr>
        <p:spPr>
          <a:xfrm>
            <a:off x="1931845" y="1980125"/>
            <a:ext cx="2106039" cy="200228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91" h="69516">
                <a:moveTo>
                  <a:pt x="0" y="119"/>
                </a:moveTo>
                <a:lnTo>
                  <a:pt x="1596" y="0"/>
                </a:lnTo>
                <a:lnTo>
                  <a:pt x="97436" y="61750"/>
                </a:lnTo>
                <a:cubicBezTo>
                  <a:pt x="97401" y="63387"/>
                  <a:pt x="97520" y="67879"/>
                  <a:pt x="97485" y="69516"/>
                </a:cubicBezTo>
                <a:lnTo>
                  <a:pt x="0" y="11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Flowchart: Process 53"/>
          <p:cNvSpPr/>
          <p:nvPr/>
        </p:nvSpPr>
        <p:spPr>
          <a:xfrm>
            <a:off x="1859719" y="1975879"/>
            <a:ext cx="2189726" cy="2760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65" h="95839">
                <a:moveTo>
                  <a:pt x="0" y="384"/>
                </a:moveTo>
                <a:lnTo>
                  <a:pt x="1595" y="0"/>
                </a:lnTo>
                <a:lnTo>
                  <a:pt x="100786" y="86354"/>
                </a:lnTo>
                <a:cubicBezTo>
                  <a:pt x="100751" y="87991"/>
                  <a:pt x="101399" y="94202"/>
                  <a:pt x="101364" y="95839"/>
                </a:cubicBezTo>
                <a:lnTo>
                  <a:pt x="0" y="3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1" name="Flowchart: Process 53"/>
          <p:cNvSpPr/>
          <p:nvPr/>
        </p:nvSpPr>
        <p:spPr>
          <a:xfrm>
            <a:off x="1774209" y="1981577"/>
            <a:ext cx="2269547" cy="35410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  <a:gd name="connsiteX0" fmla="*/ 0 w 107046"/>
              <a:gd name="connsiteY0" fmla="*/ 384 h 118317"/>
              <a:gd name="connsiteX1" fmla="*/ 1595 w 107046"/>
              <a:gd name="connsiteY1" fmla="*/ 0 h 118317"/>
              <a:gd name="connsiteX2" fmla="*/ 100786 w 107046"/>
              <a:gd name="connsiteY2" fmla="*/ 86354 h 118317"/>
              <a:gd name="connsiteX3" fmla="*/ 107046 w 107046"/>
              <a:gd name="connsiteY3" fmla="*/ 118317 h 118317"/>
              <a:gd name="connsiteX4" fmla="*/ 0 w 107046"/>
              <a:gd name="connsiteY4" fmla="*/ 384 h 118317"/>
              <a:gd name="connsiteX0" fmla="*/ 0 w 107047"/>
              <a:gd name="connsiteY0" fmla="*/ 384 h 118317"/>
              <a:gd name="connsiteX1" fmla="*/ 1595 w 107047"/>
              <a:gd name="connsiteY1" fmla="*/ 0 h 118317"/>
              <a:gd name="connsiteX2" fmla="*/ 106610 w 107047"/>
              <a:gd name="connsiteY2" fmla="*/ 110111 h 118317"/>
              <a:gd name="connsiteX3" fmla="*/ 107046 w 107047"/>
              <a:gd name="connsiteY3" fmla="*/ 118317 h 118317"/>
              <a:gd name="connsiteX4" fmla="*/ 0 w 107047"/>
              <a:gd name="connsiteY4" fmla="*/ 384 h 118317"/>
              <a:gd name="connsiteX0" fmla="*/ 0 w 106765"/>
              <a:gd name="connsiteY0" fmla="*/ 384 h 118317"/>
              <a:gd name="connsiteX1" fmla="*/ 1595 w 106765"/>
              <a:gd name="connsiteY1" fmla="*/ 0 h 118317"/>
              <a:gd name="connsiteX2" fmla="*/ 106610 w 106765"/>
              <a:gd name="connsiteY2" fmla="*/ 110111 h 118317"/>
              <a:gd name="connsiteX3" fmla="*/ 106762 w 106765"/>
              <a:gd name="connsiteY3" fmla="*/ 118317 h 118317"/>
              <a:gd name="connsiteX4" fmla="*/ 0 w 106765"/>
              <a:gd name="connsiteY4" fmla="*/ 384 h 118317"/>
              <a:gd name="connsiteX0" fmla="*/ 0 w 108612"/>
              <a:gd name="connsiteY0" fmla="*/ 0 h 122833"/>
              <a:gd name="connsiteX1" fmla="*/ 3442 w 108612"/>
              <a:gd name="connsiteY1" fmla="*/ 4516 h 122833"/>
              <a:gd name="connsiteX2" fmla="*/ 108457 w 108612"/>
              <a:gd name="connsiteY2" fmla="*/ 114627 h 122833"/>
              <a:gd name="connsiteX3" fmla="*/ 108609 w 108612"/>
              <a:gd name="connsiteY3" fmla="*/ 122833 h 122833"/>
              <a:gd name="connsiteX4" fmla="*/ 0 w 108612"/>
              <a:gd name="connsiteY4" fmla="*/ 0 h 122833"/>
              <a:gd name="connsiteX0" fmla="*/ 0 w 108612"/>
              <a:gd name="connsiteY0" fmla="*/ 65 h 122898"/>
              <a:gd name="connsiteX1" fmla="*/ 5573 w 108612"/>
              <a:gd name="connsiteY1" fmla="*/ 0 h 122898"/>
              <a:gd name="connsiteX2" fmla="*/ 108457 w 108612"/>
              <a:gd name="connsiteY2" fmla="*/ 114692 h 122898"/>
              <a:gd name="connsiteX3" fmla="*/ 108609 w 108612"/>
              <a:gd name="connsiteY3" fmla="*/ 122898 h 122898"/>
              <a:gd name="connsiteX4" fmla="*/ 0 w 108612"/>
              <a:gd name="connsiteY4" fmla="*/ 65 h 122898"/>
              <a:gd name="connsiteX0" fmla="*/ 0 w 104777"/>
              <a:gd name="connsiteY0" fmla="*/ 65 h 122898"/>
              <a:gd name="connsiteX1" fmla="*/ 1738 w 104777"/>
              <a:gd name="connsiteY1" fmla="*/ 0 h 122898"/>
              <a:gd name="connsiteX2" fmla="*/ 104622 w 104777"/>
              <a:gd name="connsiteY2" fmla="*/ 114692 h 122898"/>
              <a:gd name="connsiteX3" fmla="*/ 104774 w 104777"/>
              <a:gd name="connsiteY3" fmla="*/ 122898 h 122898"/>
              <a:gd name="connsiteX4" fmla="*/ 0 w 104777"/>
              <a:gd name="connsiteY4" fmla="*/ 65 h 122898"/>
              <a:gd name="connsiteX0" fmla="*/ 0 w 105061"/>
              <a:gd name="connsiteY0" fmla="*/ 0 h 122940"/>
              <a:gd name="connsiteX1" fmla="*/ 2022 w 105061"/>
              <a:gd name="connsiteY1" fmla="*/ 42 h 122940"/>
              <a:gd name="connsiteX2" fmla="*/ 104906 w 105061"/>
              <a:gd name="connsiteY2" fmla="*/ 114734 h 122940"/>
              <a:gd name="connsiteX3" fmla="*/ 105058 w 105061"/>
              <a:gd name="connsiteY3" fmla="*/ 122940 h 122940"/>
              <a:gd name="connsiteX4" fmla="*/ 0 w 105061"/>
              <a:gd name="connsiteY4" fmla="*/ 0 h 122940"/>
              <a:gd name="connsiteX0" fmla="*/ 0 w 105060"/>
              <a:gd name="connsiteY0" fmla="*/ 0 h 122940"/>
              <a:gd name="connsiteX1" fmla="*/ 2022 w 105060"/>
              <a:gd name="connsiteY1" fmla="*/ 42 h 122940"/>
              <a:gd name="connsiteX2" fmla="*/ 104761 w 105060"/>
              <a:gd name="connsiteY2" fmla="*/ 111907 h 122940"/>
              <a:gd name="connsiteX3" fmla="*/ 105058 w 105060"/>
              <a:gd name="connsiteY3" fmla="*/ 122940 h 122940"/>
              <a:gd name="connsiteX4" fmla="*/ 0 w 105060"/>
              <a:gd name="connsiteY4" fmla="*/ 0 h 12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0" h="122940">
                <a:moveTo>
                  <a:pt x="0" y="0"/>
                </a:moveTo>
                <a:lnTo>
                  <a:pt x="2022" y="42"/>
                </a:lnTo>
                <a:lnTo>
                  <a:pt x="104761" y="111907"/>
                </a:lnTo>
                <a:cubicBezTo>
                  <a:pt x="104726" y="113544"/>
                  <a:pt x="105093" y="121303"/>
                  <a:pt x="105058" y="12294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2" name="Flowchart: Process 53"/>
          <p:cNvSpPr/>
          <p:nvPr/>
        </p:nvSpPr>
        <p:spPr>
          <a:xfrm>
            <a:off x="1690239" y="1977753"/>
            <a:ext cx="2349389" cy="440034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  <a:gd name="connsiteX0" fmla="*/ 0 w 107046"/>
              <a:gd name="connsiteY0" fmla="*/ 384 h 118317"/>
              <a:gd name="connsiteX1" fmla="*/ 1595 w 107046"/>
              <a:gd name="connsiteY1" fmla="*/ 0 h 118317"/>
              <a:gd name="connsiteX2" fmla="*/ 100786 w 107046"/>
              <a:gd name="connsiteY2" fmla="*/ 86354 h 118317"/>
              <a:gd name="connsiteX3" fmla="*/ 107046 w 107046"/>
              <a:gd name="connsiteY3" fmla="*/ 118317 h 118317"/>
              <a:gd name="connsiteX4" fmla="*/ 0 w 107046"/>
              <a:gd name="connsiteY4" fmla="*/ 384 h 118317"/>
              <a:gd name="connsiteX0" fmla="*/ 0 w 107047"/>
              <a:gd name="connsiteY0" fmla="*/ 384 h 118317"/>
              <a:gd name="connsiteX1" fmla="*/ 1595 w 107047"/>
              <a:gd name="connsiteY1" fmla="*/ 0 h 118317"/>
              <a:gd name="connsiteX2" fmla="*/ 106610 w 107047"/>
              <a:gd name="connsiteY2" fmla="*/ 110111 h 118317"/>
              <a:gd name="connsiteX3" fmla="*/ 107046 w 107047"/>
              <a:gd name="connsiteY3" fmla="*/ 118317 h 118317"/>
              <a:gd name="connsiteX4" fmla="*/ 0 w 107047"/>
              <a:gd name="connsiteY4" fmla="*/ 384 h 118317"/>
              <a:gd name="connsiteX0" fmla="*/ 0 w 106765"/>
              <a:gd name="connsiteY0" fmla="*/ 384 h 118317"/>
              <a:gd name="connsiteX1" fmla="*/ 1595 w 106765"/>
              <a:gd name="connsiteY1" fmla="*/ 0 h 118317"/>
              <a:gd name="connsiteX2" fmla="*/ 106610 w 106765"/>
              <a:gd name="connsiteY2" fmla="*/ 110111 h 118317"/>
              <a:gd name="connsiteX3" fmla="*/ 106762 w 106765"/>
              <a:gd name="connsiteY3" fmla="*/ 118317 h 118317"/>
              <a:gd name="connsiteX4" fmla="*/ 0 w 106765"/>
              <a:gd name="connsiteY4" fmla="*/ 384 h 118317"/>
              <a:gd name="connsiteX0" fmla="*/ 0 w 108612"/>
              <a:gd name="connsiteY0" fmla="*/ 0 h 122833"/>
              <a:gd name="connsiteX1" fmla="*/ 3442 w 108612"/>
              <a:gd name="connsiteY1" fmla="*/ 4516 h 122833"/>
              <a:gd name="connsiteX2" fmla="*/ 108457 w 108612"/>
              <a:gd name="connsiteY2" fmla="*/ 114627 h 122833"/>
              <a:gd name="connsiteX3" fmla="*/ 108609 w 108612"/>
              <a:gd name="connsiteY3" fmla="*/ 122833 h 122833"/>
              <a:gd name="connsiteX4" fmla="*/ 0 w 108612"/>
              <a:gd name="connsiteY4" fmla="*/ 0 h 122833"/>
              <a:gd name="connsiteX0" fmla="*/ 0 w 108612"/>
              <a:gd name="connsiteY0" fmla="*/ 65 h 122898"/>
              <a:gd name="connsiteX1" fmla="*/ 5573 w 108612"/>
              <a:gd name="connsiteY1" fmla="*/ 0 h 122898"/>
              <a:gd name="connsiteX2" fmla="*/ 108457 w 108612"/>
              <a:gd name="connsiteY2" fmla="*/ 114692 h 122898"/>
              <a:gd name="connsiteX3" fmla="*/ 108609 w 108612"/>
              <a:gd name="connsiteY3" fmla="*/ 122898 h 122898"/>
              <a:gd name="connsiteX4" fmla="*/ 0 w 108612"/>
              <a:gd name="connsiteY4" fmla="*/ 65 h 122898"/>
              <a:gd name="connsiteX0" fmla="*/ 0 w 104777"/>
              <a:gd name="connsiteY0" fmla="*/ 65 h 122898"/>
              <a:gd name="connsiteX1" fmla="*/ 1738 w 104777"/>
              <a:gd name="connsiteY1" fmla="*/ 0 h 122898"/>
              <a:gd name="connsiteX2" fmla="*/ 104622 w 104777"/>
              <a:gd name="connsiteY2" fmla="*/ 114692 h 122898"/>
              <a:gd name="connsiteX3" fmla="*/ 104774 w 104777"/>
              <a:gd name="connsiteY3" fmla="*/ 122898 h 122898"/>
              <a:gd name="connsiteX4" fmla="*/ 0 w 104777"/>
              <a:gd name="connsiteY4" fmla="*/ 65 h 122898"/>
              <a:gd name="connsiteX0" fmla="*/ 0 w 105061"/>
              <a:gd name="connsiteY0" fmla="*/ 0 h 122940"/>
              <a:gd name="connsiteX1" fmla="*/ 2022 w 105061"/>
              <a:gd name="connsiteY1" fmla="*/ 42 h 122940"/>
              <a:gd name="connsiteX2" fmla="*/ 104906 w 105061"/>
              <a:gd name="connsiteY2" fmla="*/ 114734 h 122940"/>
              <a:gd name="connsiteX3" fmla="*/ 105058 w 105061"/>
              <a:gd name="connsiteY3" fmla="*/ 122940 h 122940"/>
              <a:gd name="connsiteX4" fmla="*/ 0 w 105061"/>
              <a:gd name="connsiteY4" fmla="*/ 0 h 122940"/>
              <a:gd name="connsiteX0" fmla="*/ 0 w 105060"/>
              <a:gd name="connsiteY0" fmla="*/ 0 h 122940"/>
              <a:gd name="connsiteX1" fmla="*/ 2022 w 105060"/>
              <a:gd name="connsiteY1" fmla="*/ 42 h 122940"/>
              <a:gd name="connsiteX2" fmla="*/ 104761 w 105060"/>
              <a:gd name="connsiteY2" fmla="*/ 111907 h 122940"/>
              <a:gd name="connsiteX3" fmla="*/ 105058 w 105060"/>
              <a:gd name="connsiteY3" fmla="*/ 122940 h 122940"/>
              <a:gd name="connsiteX4" fmla="*/ 0 w 105060"/>
              <a:gd name="connsiteY4" fmla="*/ 0 h 122940"/>
              <a:gd name="connsiteX0" fmla="*/ 0 w 119717"/>
              <a:gd name="connsiteY0" fmla="*/ 0 h 142828"/>
              <a:gd name="connsiteX1" fmla="*/ 2022 w 119717"/>
              <a:gd name="connsiteY1" fmla="*/ 42 h 142828"/>
              <a:gd name="connsiteX2" fmla="*/ 104761 w 119717"/>
              <a:gd name="connsiteY2" fmla="*/ 111907 h 142828"/>
              <a:gd name="connsiteX3" fmla="*/ 119717 w 119717"/>
              <a:gd name="connsiteY3" fmla="*/ 142828 h 142828"/>
              <a:gd name="connsiteX4" fmla="*/ 0 w 119717"/>
              <a:gd name="connsiteY4" fmla="*/ 0 h 142828"/>
              <a:gd name="connsiteX0" fmla="*/ 0 w 119721"/>
              <a:gd name="connsiteY0" fmla="*/ 0 h 142828"/>
              <a:gd name="connsiteX1" fmla="*/ 2022 w 119721"/>
              <a:gd name="connsiteY1" fmla="*/ 42 h 142828"/>
              <a:gd name="connsiteX2" fmla="*/ 119584 w 119721"/>
              <a:gd name="connsiteY2" fmla="*/ 133401 h 142828"/>
              <a:gd name="connsiteX3" fmla="*/ 119717 w 119721"/>
              <a:gd name="connsiteY3" fmla="*/ 142828 h 142828"/>
              <a:gd name="connsiteX4" fmla="*/ 0 w 119721"/>
              <a:gd name="connsiteY4" fmla="*/ 0 h 142828"/>
              <a:gd name="connsiteX0" fmla="*/ 0 w 119721"/>
              <a:gd name="connsiteY0" fmla="*/ 0 h 142828"/>
              <a:gd name="connsiteX1" fmla="*/ 2022 w 119721"/>
              <a:gd name="connsiteY1" fmla="*/ 42 h 142828"/>
              <a:gd name="connsiteX2" fmla="*/ 119584 w 119721"/>
              <a:gd name="connsiteY2" fmla="*/ 132783 h 142828"/>
              <a:gd name="connsiteX3" fmla="*/ 119717 w 119721"/>
              <a:gd name="connsiteY3" fmla="*/ 142828 h 142828"/>
              <a:gd name="connsiteX4" fmla="*/ 0 w 119721"/>
              <a:gd name="connsiteY4" fmla="*/ 0 h 142828"/>
              <a:gd name="connsiteX0" fmla="*/ 0 w 119721"/>
              <a:gd name="connsiteY0" fmla="*/ 9807 h 152635"/>
              <a:gd name="connsiteX1" fmla="*/ 12987 w 119721"/>
              <a:gd name="connsiteY1" fmla="*/ 0 h 152635"/>
              <a:gd name="connsiteX2" fmla="*/ 119584 w 119721"/>
              <a:gd name="connsiteY2" fmla="*/ 142590 h 152635"/>
              <a:gd name="connsiteX3" fmla="*/ 119717 w 119721"/>
              <a:gd name="connsiteY3" fmla="*/ 152635 h 152635"/>
              <a:gd name="connsiteX4" fmla="*/ 0 w 119721"/>
              <a:gd name="connsiteY4" fmla="*/ 9807 h 152635"/>
              <a:gd name="connsiteX0" fmla="*/ 0 w 108501"/>
              <a:gd name="connsiteY0" fmla="*/ 0 h 152677"/>
              <a:gd name="connsiteX1" fmla="*/ 1767 w 108501"/>
              <a:gd name="connsiteY1" fmla="*/ 42 h 152677"/>
              <a:gd name="connsiteX2" fmla="*/ 108364 w 108501"/>
              <a:gd name="connsiteY2" fmla="*/ 142632 h 152677"/>
              <a:gd name="connsiteX3" fmla="*/ 108497 w 108501"/>
              <a:gd name="connsiteY3" fmla="*/ 152677 h 152677"/>
              <a:gd name="connsiteX4" fmla="*/ 0 w 108501"/>
              <a:gd name="connsiteY4" fmla="*/ 0 h 152677"/>
              <a:gd name="connsiteX0" fmla="*/ 0 w 108756"/>
              <a:gd name="connsiteY0" fmla="*/ 0 h 152773"/>
              <a:gd name="connsiteX1" fmla="*/ 2022 w 108756"/>
              <a:gd name="connsiteY1" fmla="*/ 138 h 152773"/>
              <a:gd name="connsiteX2" fmla="*/ 108619 w 108756"/>
              <a:gd name="connsiteY2" fmla="*/ 142728 h 152773"/>
              <a:gd name="connsiteX3" fmla="*/ 108752 w 108756"/>
              <a:gd name="connsiteY3" fmla="*/ 152773 h 152773"/>
              <a:gd name="connsiteX4" fmla="*/ 0 w 108756"/>
              <a:gd name="connsiteY4" fmla="*/ 0 h 15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56" h="152773">
                <a:moveTo>
                  <a:pt x="0" y="0"/>
                </a:moveTo>
                <a:lnTo>
                  <a:pt x="2022" y="138"/>
                </a:lnTo>
                <a:lnTo>
                  <a:pt x="108619" y="142728"/>
                </a:lnTo>
                <a:cubicBezTo>
                  <a:pt x="108584" y="144365"/>
                  <a:pt x="108787" y="151136"/>
                  <a:pt x="108752" y="1527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0" name="Group 29"/>
          <p:cNvGrpSpPr/>
          <p:nvPr/>
        </p:nvGrpSpPr>
        <p:grpSpPr>
          <a:xfrm>
            <a:off x="3687469" y="1885602"/>
            <a:ext cx="5096997" cy="576065"/>
            <a:chOff x="107504" y="764704"/>
            <a:chExt cx="9199456" cy="724146"/>
          </a:xfrm>
          <a:solidFill>
            <a:srgbClr val="74913B"/>
          </a:solidFill>
        </p:grpSpPr>
        <p:sp>
          <p:nvSpPr>
            <p:cNvPr id="32" name="Pentagon 31"/>
            <p:cNvSpPr/>
            <p:nvPr/>
          </p:nvSpPr>
          <p:spPr>
            <a:xfrm>
              <a:off x="107504" y="764704"/>
              <a:ext cx="9199456" cy="57606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Profile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87469" y="2614067"/>
            <a:ext cx="5096997" cy="576065"/>
            <a:chOff x="107503" y="764704"/>
            <a:chExt cx="9199457" cy="724146"/>
          </a:xfrm>
          <a:solidFill>
            <a:srgbClr val="A13B39"/>
          </a:solidFill>
        </p:grpSpPr>
        <p:sp>
          <p:nvSpPr>
            <p:cNvPr id="36" name="Pentagon 35"/>
            <p:cNvSpPr/>
            <p:nvPr/>
          </p:nvSpPr>
          <p:spPr>
            <a:xfrm>
              <a:off x="107503" y="764704"/>
              <a:ext cx="9199457" cy="57606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Organization</a:t>
              </a:r>
              <a:endParaRPr lang="th-TH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87469" y="3397305"/>
            <a:ext cx="5096997" cy="576065"/>
            <a:chOff x="107503" y="764704"/>
            <a:chExt cx="9199457" cy="724146"/>
          </a:xfrm>
          <a:solidFill>
            <a:srgbClr val="3690A8"/>
          </a:solidFill>
        </p:grpSpPr>
        <p:sp>
          <p:nvSpPr>
            <p:cNvPr id="40" name="Pentagon 39"/>
            <p:cNvSpPr/>
            <p:nvPr/>
          </p:nvSpPr>
          <p:spPr>
            <a:xfrm>
              <a:off x="107503" y="764704"/>
              <a:ext cx="9199457" cy="57606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Plan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687469" y="4149080"/>
            <a:ext cx="5096997" cy="576065"/>
            <a:chOff x="107503" y="764704"/>
            <a:chExt cx="9199455" cy="724146"/>
          </a:xfrm>
          <a:solidFill>
            <a:srgbClr val="3E6CA4"/>
          </a:solidFill>
        </p:grpSpPr>
        <p:sp>
          <p:nvSpPr>
            <p:cNvPr id="44" name="Pentagon 43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Responsibility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5" name="Isosceles Triangle 44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687467" y="5805264"/>
            <a:ext cx="5096997" cy="576065"/>
            <a:chOff x="107503" y="764704"/>
            <a:chExt cx="9199455" cy="724146"/>
          </a:xfrm>
          <a:solidFill>
            <a:srgbClr val="624B7D"/>
          </a:solidFill>
        </p:grpSpPr>
        <p:sp>
          <p:nvSpPr>
            <p:cNvPr id="47" name="Pentagon 46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&amp; Experience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87468" y="4941168"/>
            <a:ext cx="5096997" cy="576065"/>
            <a:chOff x="107503" y="764704"/>
            <a:chExt cx="9199455" cy="724146"/>
          </a:xfrm>
          <a:solidFill>
            <a:srgbClr val="E86E0A"/>
          </a:solidFill>
        </p:grpSpPr>
        <p:sp>
          <p:nvSpPr>
            <p:cNvPr id="39" name="Pentagon 38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Project Trainee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33786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12</a:t>
            </a:r>
            <a:endParaRPr lang="th-TH" dirty="0"/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036844A-B55E-4160-B962-73AA0E34E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9296" r="17251" b="25794"/>
          <a:stretch/>
        </p:blipFill>
        <p:spPr>
          <a:xfrm>
            <a:off x="617835" y="2689188"/>
            <a:ext cx="4489322" cy="2561738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4253A9D-9210-49B6-B93E-F36A622703D3}"/>
              </a:ext>
            </a:extLst>
          </p:cNvPr>
          <p:cNvSpPr txBox="1"/>
          <p:nvPr/>
        </p:nvSpPr>
        <p:spPr>
          <a:xfrm>
            <a:off x="976495" y="4500191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2ADD279B-AB34-4B05-A30B-59E3F5D1A45A}"/>
              </a:ext>
            </a:extLst>
          </p:cNvPr>
          <p:cNvSpPr txBox="1"/>
          <p:nvPr/>
        </p:nvSpPr>
        <p:spPr>
          <a:xfrm rot="5894260">
            <a:off x="2325471" y="3795357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9" name="TextBox 40">
            <a:extLst>
              <a:ext uri="{FF2B5EF4-FFF2-40B4-BE49-F238E27FC236}">
                <a16:creationId xmlns:a16="http://schemas.microsoft.com/office/drawing/2014/main" id="{4792FD0B-024A-472E-B949-2B484F456FCC}"/>
              </a:ext>
            </a:extLst>
          </p:cNvPr>
          <p:cNvSpPr txBox="1"/>
          <p:nvPr/>
        </p:nvSpPr>
        <p:spPr>
          <a:xfrm rot="1331554">
            <a:off x="2061021" y="3176183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8E9931AC-89F1-4EDE-9107-5E42FEE2395C}"/>
              </a:ext>
            </a:extLst>
          </p:cNvPr>
          <p:cNvSpPr txBox="1"/>
          <p:nvPr/>
        </p:nvSpPr>
        <p:spPr>
          <a:xfrm rot="18748469">
            <a:off x="1570109" y="3276907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9654A400-6EDA-4E2C-BD3C-09491D4E2782}"/>
              </a:ext>
            </a:extLst>
          </p:cNvPr>
          <p:cNvSpPr txBox="1"/>
          <p:nvPr/>
        </p:nvSpPr>
        <p:spPr>
          <a:xfrm>
            <a:off x="3019929" y="451178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02D2CBC5-8BA1-4960-8053-3FAF233B9B8E}"/>
              </a:ext>
            </a:extLst>
          </p:cNvPr>
          <p:cNvSpPr txBox="1"/>
          <p:nvPr/>
        </p:nvSpPr>
        <p:spPr>
          <a:xfrm>
            <a:off x="3800676" y="451178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Launch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3" name="Rectangle 49">
            <a:extLst>
              <a:ext uri="{FF2B5EF4-FFF2-40B4-BE49-F238E27FC236}">
                <a16:creationId xmlns:a16="http://schemas.microsoft.com/office/drawing/2014/main" id="{51AAA876-73C2-4C5B-B6DB-93175A047607}"/>
              </a:ext>
            </a:extLst>
          </p:cNvPr>
          <p:cNvSpPr/>
          <p:nvPr/>
        </p:nvSpPr>
        <p:spPr>
          <a:xfrm>
            <a:off x="5132203" y="3324727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 System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08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13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5016103"/>
            <a:ext cx="2747130" cy="819566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67781" y="2320064"/>
            <a:ext cx="2747130" cy="2533421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Borrowed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Calendar</a:t>
            </a:r>
            <a:endParaRPr lang="th-TH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Advertising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Upload</a:t>
            </a:r>
            <a:endParaRPr lang="th-TH" sz="2000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7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14-16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4231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281313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16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4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16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36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306106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Week 17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07514" y="2773554"/>
            <a:ext cx="3220870" cy="195159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User acceptance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/>
              <a:t>New Reports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/>
              <a:t>Add user subcontractor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16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17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4481642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71998" y="2908149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  <a:endParaRPr lang="th-TH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25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17-18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4231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409252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18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7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68640" y="476672"/>
            <a:ext cx="831852" cy="436114"/>
            <a:chOff x="7952619" y="512676"/>
            <a:chExt cx="831852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2619" y="548680"/>
              <a:ext cx="831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11/20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/>
          <p:cNvSpPr txBox="1"/>
          <p:nvPr/>
        </p:nvSpPr>
        <p:spPr>
          <a:xfrm>
            <a:off x="683568" y="1538789"/>
            <a:ext cx="77768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old systems are not available.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work is using excel to manage.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we created a new system to replace the old system.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computer language to develop. To be in the form of Web application</a:t>
            </a:r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0363" y="1410248"/>
            <a:ext cx="8244917" cy="1442688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Project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075" name="Picture 3" descr="D:\DataServ\02.DENSO Cartoon\img_chaiwi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81" b="90000" l="33786" r="72286">
                        <a14:foregroundMark x1="43000" y1="49333" x2="51071" y2="58857"/>
                        <a14:foregroundMark x1="59000" y1="47333" x2="63643" y2="53619"/>
                        <a14:foregroundMark x1="56643" y1="53619" x2="57571" y2="56000"/>
                        <a14:foregroundMark x1="39571" y1="52190" x2="39571" y2="52190"/>
                        <a14:foregroundMark x1="39929" y1="55524" x2="44071" y2="58190"/>
                        <a14:foregroundMark x1="44214" y1="46381" x2="49071" y2="51714"/>
                        <a14:foregroundMark x1="56857" y1="49524" x2="60786" y2="44952"/>
                        <a14:foregroundMark x1="63143" y1="45429" x2="66357" y2="50476"/>
                        <a14:foregroundMark x1="49286" y1="60286" x2="53429" y2="61048"/>
                        <a14:foregroundMark x1="52714" y1="19524" x2="53429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2" t="17391" r="25354" b="10172"/>
          <a:stretch/>
        </p:blipFill>
        <p:spPr bwMode="auto">
          <a:xfrm>
            <a:off x="3372220" y="4149080"/>
            <a:ext cx="2441204" cy="30214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c 21"/>
          <p:cNvSpPr/>
          <p:nvPr/>
        </p:nvSpPr>
        <p:spPr>
          <a:xfrm>
            <a:off x="2771800" y="3827077"/>
            <a:ext cx="3456384" cy="3312368"/>
          </a:xfrm>
          <a:prstGeom prst="arc">
            <a:avLst>
              <a:gd name="adj1" fmla="val 18113599"/>
              <a:gd name="adj2" fmla="val 209248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Arc 28"/>
          <p:cNvSpPr/>
          <p:nvPr/>
        </p:nvSpPr>
        <p:spPr>
          <a:xfrm>
            <a:off x="2771800" y="3827077"/>
            <a:ext cx="3456384" cy="3312368"/>
          </a:xfrm>
          <a:prstGeom prst="arc">
            <a:avLst>
              <a:gd name="adj1" fmla="val 10140994"/>
              <a:gd name="adj2" fmla="val 1515813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4" name="Straight Connector 23"/>
          <p:cNvCxnSpPr>
            <a:stCxn id="29" idx="0"/>
          </p:cNvCxnSpPr>
          <p:nvPr/>
        </p:nvCxnSpPr>
        <p:spPr>
          <a:xfrm flipH="1">
            <a:off x="1547664" y="5811995"/>
            <a:ext cx="1258522" cy="450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" idx="0"/>
          </p:cNvCxnSpPr>
          <p:nvPr/>
        </p:nvCxnSpPr>
        <p:spPr>
          <a:xfrm flipV="1">
            <a:off x="5385158" y="2924944"/>
            <a:ext cx="627002" cy="11358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5536" y="3825622"/>
            <a:ext cx="25806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to replace the old system.</a:t>
            </a:r>
            <a:endParaRPr lang="th-TH" sz="1600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for the system usability.</a:t>
            </a:r>
            <a:endParaRPr lang="th-TH" sz="1600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to be standard system for library management.</a:t>
            </a:r>
            <a:endParaRPr lang="th-TH" sz="1600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6177" y="3789040"/>
            <a:ext cx="26642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Expectation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The user has Satisfaction with the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the system usability</a:t>
            </a:r>
            <a:endParaRPr lang="th-TH" sz="16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to be a standard system for library management.</a:t>
            </a:r>
            <a:endParaRPr lang="th-TH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8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799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611560" y="1700808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ounded Rectangle 15"/>
          <p:cNvSpPr/>
          <p:nvPr/>
        </p:nvSpPr>
        <p:spPr>
          <a:xfrm>
            <a:off x="3455874" y="1706910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/>
        </p:nvSpPr>
        <p:spPr>
          <a:xfrm>
            <a:off x="6300192" y="1700808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9" name="Group 18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Pentagon 19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3/20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778133" y="3939158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Mr.Chaiwit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Rattanatammakorn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961" y="3933056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Mr.Chatchai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Nak-orn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5068" y="150685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Trainee</a:t>
            </a:r>
            <a:endParaRPr lang="th-TH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155679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Trainee</a:t>
            </a:r>
            <a:endParaRPr lang="th-TH" sz="2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3547" y="4271610"/>
            <a:ext cx="2412269" cy="2246769"/>
            <a:chOff x="503547" y="4271610"/>
            <a:chExt cx="2412269" cy="2246769"/>
          </a:xfrm>
        </p:grpSpPr>
        <p:sp>
          <p:nvSpPr>
            <p:cNvPr id="27" name="Folded Corner 26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547" y="4271610"/>
              <a:ext cx="24122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Petch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Education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Informatics Software Engineering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Burapha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University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Chonburi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pic>
        <p:nvPicPr>
          <p:cNvPr id="2052" name="Picture 4" descr="\\10.73.148.56\DataServ\00 Trainee\40496 BUU Chaiwit\อื่นๆ\IMG_221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1806" r="159" b="35874"/>
          <a:stretch/>
        </p:blipFill>
        <p:spPr bwMode="auto">
          <a:xfrm>
            <a:off x="834456" y="1980475"/>
            <a:ext cx="1786455" cy="1685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210181" y="4271610"/>
            <a:ext cx="2412269" cy="2246769"/>
            <a:chOff x="503547" y="4271610"/>
            <a:chExt cx="2412269" cy="2246769"/>
          </a:xfrm>
        </p:grpSpPr>
        <p:sp>
          <p:nvSpPr>
            <p:cNvPr id="35" name="Folded Corner 34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3547" y="4271610"/>
              <a:ext cx="24122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Kiwi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Education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Informatics Software Engineering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Burapha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University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Chonburi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373664" y="4280738"/>
            <a:ext cx="2412269" cy="2109718"/>
            <a:chOff x="503547" y="4271610"/>
            <a:chExt cx="2412269" cy="210971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" name="Folded Corner 37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3547" y="4271610"/>
              <a:ext cx="2412269" cy="12618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Zine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941616" y="3932287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Ms.Kantima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Hattharak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8" name="Picture 2" descr="\\10.73.148.56\DataServ\00 Trainee\40496 BUU Chaiwit\อื่นๆ\IMG_221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Brush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96" r="16395" b="38554"/>
          <a:stretch/>
        </p:blipFill>
        <p:spPr bwMode="auto">
          <a:xfrm>
            <a:off x="6555656" y="1955408"/>
            <a:ext cx="1721319" cy="1723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25"/>
          <a:stretch/>
        </p:blipFill>
        <p:spPr bwMode="auto">
          <a:xfrm>
            <a:off x="3635896" y="1924104"/>
            <a:ext cx="1916891" cy="1864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895723" y="1311151"/>
            <a:ext cx="1368152" cy="4616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Mentor</a:t>
            </a:r>
            <a:endParaRPr lang="th-TH" sz="2400" b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-108520" y="832646"/>
            <a:ext cx="2520280" cy="724146"/>
            <a:chOff x="-180528" y="764704"/>
            <a:chExt cx="2520280" cy="724146"/>
          </a:xfrm>
          <a:solidFill>
            <a:srgbClr val="7F9E40"/>
          </a:solidFill>
        </p:grpSpPr>
        <p:sp>
          <p:nvSpPr>
            <p:cNvPr id="44" name="Rectangle 4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8AAC4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Pentagon 44"/>
            <p:cNvSpPr/>
            <p:nvPr/>
          </p:nvSpPr>
          <p:spPr>
            <a:xfrm>
              <a:off x="107504" y="764704"/>
              <a:ext cx="2232248" cy="57606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Profile</a:t>
              </a:r>
              <a:endParaRPr lang="th-TH" sz="3200" b="1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solidFill>
              <a:srgbClr val="779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51349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9/18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User Target</a:t>
              </a:r>
              <a:endParaRPr lang="th-T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148275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ผู้ที่เกี่ยวข้องกับระบบมี 2 ส่วน ดังนี้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9552" y="1988840"/>
            <a:ext cx="3888432" cy="4536503"/>
            <a:chOff x="539552" y="1988840"/>
            <a:chExt cx="3888432" cy="4536503"/>
          </a:xfrm>
        </p:grpSpPr>
        <p:grpSp>
          <p:nvGrpSpPr>
            <p:cNvPr id="8" name="Group 7"/>
            <p:cNvGrpSpPr/>
            <p:nvPr/>
          </p:nvGrpSpPr>
          <p:grpSpPr>
            <a:xfrm>
              <a:off x="539552" y="1988840"/>
              <a:ext cx="3888432" cy="2880320"/>
              <a:chOff x="611560" y="1988840"/>
              <a:chExt cx="3888432" cy="288032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010444" y="2492896"/>
                <a:ext cx="3489548" cy="2376264"/>
              </a:xfrm>
              <a:prstGeom prst="roundRect">
                <a:avLst>
                  <a:gd name="adj" fmla="val 8478"/>
                </a:avLst>
              </a:prstGeom>
              <a:noFill/>
              <a:ln w="38100">
                <a:solidFill>
                  <a:schemeClr val="accent1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611560" y="1988840"/>
                <a:ext cx="720080" cy="72008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th-TH" sz="1800" b="1" dirty="0">
                  <a:solidFill>
                    <a:schemeClr val="accent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31640" y="2060848"/>
                <a:ext cx="2664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Admin</a:t>
                </a:r>
                <a:endParaRPr lang="th-TH" b="1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043608" y="4974267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ฟังก์ชันที่สามารถใช้ได้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938436" y="4974266"/>
              <a:ext cx="3489548" cy="1551077"/>
            </a:xfrm>
            <a:prstGeom prst="roundRect">
              <a:avLst>
                <a:gd name="adj" fmla="val 8478"/>
              </a:avLst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631" y="5262299"/>
              <a:ext cx="31683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รายการหนังสือ วารสาร และโสตทัศนวัสดุ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จัดการยืม คืน และชำระค่าปรับ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การจัดการด้านข้อมูลพื้นฐาน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นำออกรายงาน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72000" y="1988840"/>
            <a:ext cx="3888432" cy="4536504"/>
            <a:chOff x="4572000" y="1988840"/>
            <a:chExt cx="3888432" cy="4536504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0" y="1988840"/>
              <a:ext cx="3888432" cy="2880320"/>
              <a:chOff x="611560" y="1988840"/>
              <a:chExt cx="3888432" cy="288032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010444" y="2492896"/>
                <a:ext cx="3489548" cy="2376264"/>
              </a:xfrm>
              <a:prstGeom prst="roundRect">
                <a:avLst>
                  <a:gd name="adj" fmla="val 8478"/>
                </a:avLst>
              </a:prstGeom>
              <a:noFill/>
              <a:ln w="38100">
                <a:solidFill>
                  <a:schemeClr val="accent1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4" name="Donut 53"/>
              <p:cNvSpPr/>
              <p:nvPr/>
            </p:nvSpPr>
            <p:spPr>
              <a:xfrm>
                <a:off x="611560" y="1988840"/>
                <a:ext cx="720080" cy="72008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th-TH" sz="18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31640" y="2060848"/>
                <a:ext cx="2664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  <a:endParaRPr lang="th-TH" b="1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076056" y="4986188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ฟังก์ชันที่สามารถใช้ได้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970884" y="4974266"/>
              <a:ext cx="3489548" cy="1551078"/>
            </a:xfrm>
            <a:prstGeom prst="roundRect">
              <a:avLst>
                <a:gd name="adj" fmla="val 8478"/>
              </a:avLst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92079" y="5274220"/>
              <a:ext cx="31683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รายการหนังสือ วารสาร และโสตทัศนวัสดุ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ประวัติการทำรายการ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การยืมต่อ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96136" y="3547940"/>
            <a:ext cx="1872208" cy="1321220"/>
            <a:chOff x="5796136" y="3547940"/>
            <a:chExt cx="1872208" cy="1321220"/>
          </a:xfrm>
        </p:grpSpPr>
        <p:sp>
          <p:nvSpPr>
            <p:cNvPr id="59" name="Cube 58"/>
            <p:cNvSpPr/>
            <p:nvPr/>
          </p:nvSpPr>
          <p:spPr>
            <a:xfrm>
              <a:off x="5796136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6439896" y="3547940"/>
              <a:ext cx="306034" cy="684077"/>
              <a:chOff x="3941930" y="3284984"/>
              <a:chExt cx="976334" cy="2304256"/>
            </a:xfrm>
            <a:solidFill>
              <a:schemeClr val="accent3"/>
            </a:solidFill>
          </p:grpSpPr>
          <p:grpSp>
            <p:nvGrpSpPr>
              <p:cNvPr id="85" name="Group 84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87" name="Oval 8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6791199" y="3547940"/>
              <a:ext cx="306034" cy="684077"/>
              <a:chOff x="3941930" y="3284984"/>
              <a:chExt cx="976334" cy="2304256"/>
            </a:xfrm>
            <a:solidFill>
              <a:schemeClr val="accent6"/>
            </a:solidFill>
          </p:grpSpPr>
          <p:grpSp>
            <p:nvGrpSpPr>
              <p:cNvPr id="94" name="Group 93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96" name="Oval 95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95" name="Rounded Rectangle 94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616273" y="3647361"/>
              <a:ext cx="306034" cy="684077"/>
              <a:chOff x="3941930" y="3284984"/>
              <a:chExt cx="976334" cy="2304256"/>
            </a:xfrm>
            <a:solidFill>
              <a:schemeClr val="accent5"/>
            </a:solidFill>
          </p:grpSpPr>
          <p:grpSp>
            <p:nvGrpSpPr>
              <p:cNvPr id="61" name="Group 60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67" name="Oval 6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763688" y="3547431"/>
            <a:ext cx="1872208" cy="1321729"/>
            <a:chOff x="1763688" y="3547431"/>
            <a:chExt cx="1872208" cy="1321729"/>
          </a:xfrm>
        </p:grpSpPr>
        <p:sp>
          <p:nvSpPr>
            <p:cNvPr id="74" name="Cube 73"/>
            <p:cNvSpPr/>
            <p:nvPr/>
          </p:nvSpPr>
          <p:spPr>
            <a:xfrm>
              <a:off x="1763688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accent2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393758" y="3558790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03" name="Group 102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7" name="Rounded Rectangle 106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8" name="Rounded Rectangle 107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9" name="Rounded Rectangle 108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0" name="Rounded Rectangle 109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04" name="Rounded Rectangle 103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2789541" y="3547431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12" name="Group 111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7" name="Rounded Rectangle 116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13" name="Rounded Rectangle 112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583825" y="3647361"/>
              <a:ext cx="306034" cy="684077"/>
              <a:chOff x="3941930" y="3284984"/>
              <a:chExt cx="976334" cy="2304256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77" name="Rounded Rectangle 76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5292079" y="263691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พนักงานทุกแผนก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96681" y="263691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Training section</a:t>
            </a:r>
            <a:endParaRPr lang="th-TH" sz="20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4117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12/20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User Target</a:t>
              </a:r>
              <a:endParaRPr lang="th-T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6268" y="1188330"/>
            <a:ext cx="4050148" cy="2384686"/>
            <a:chOff x="1817996" y="1442391"/>
            <a:chExt cx="5549651" cy="3302787"/>
          </a:xfrm>
        </p:grpSpPr>
        <p:pic>
          <p:nvPicPr>
            <p:cNvPr id="2050" name="Picture 2" descr="D:\DataServ\00 Trainee\40496 BUU Chaiwit\เอกสารโปรเจค\img\9067-Library-with-kids-F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28" b="76563" l="8073" r="93750">
                          <a14:foregroundMark x1="69141" y1="35590" x2="67448" y2="46181"/>
                          <a14:foregroundMark x1="82161" y1="35243" x2="82031" y2="41840"/>
                          <a14:foregroundMark x1="67969" y1="17882" x2="68099" y2="24132"/>
                          <a14:foregroundMark x1="92057" y1="13368" x2="92448" y2="17361"/>
                          <a14:foregroundMark x1="92578" y1="18056" x2="92188" y2="28125"/>
                          <a14:foregroundMark x1="92708" y1="31424" x2="91797" y2="38021"/>
                          <a14:foregroundMark x1="91146" y1="41146" x2="92188" y2="44618"/>
                          <a14:foregroundMark x1="92448" y1="40972" x2="92839" y2="43229"/>
                          <a14:foregroundMark x1="92188" y1="59722" x2="92578" y2="63542"/>
                          <a14:foregroundMark x1="91146" y1="70313" x2="71224" y2="69965"/>
                          <a14:foregroundMark x1="91927" y1="75694" x2="77344" y2="75694"/>
                          <a14:foregroundMark x1="32552" y1="73438" x2="69141" y2="69965"/>
                          <a14:foregroundMark x1="27604" y1="72569" x2="38021" y2="75174"/>
                          <a14:foregroundMark x1="92318" y1="10069" x2="45443" y2="10243"/>
                          <a14:foregroundMark x1="45964" y1="11806" x2="45703" y2="29861"/>
                          <a14:foregroundMark x1="29948" y1="37500" x2="25391" y2="21701"/>
                          <a14:foregroundMark x1="10938" y1="34549" x2="14974" y2="28993"/>
                          <a14:foregroundMark x1="9635" y1="38715" x2="9375" y2="29340"/>
                          <a14:backgroundMark x1="20443" y1="70486" x2="8203" y2="70833"/>
                          <a14:backgroundMark x1="20703" y1="71181" x2="27083" y2="76042"/>
                          <a14:backgroundMark x1="20964" y1="71181" x2="27865" y2="78819"/>
                          <a14:backgroundMark x1="17839" y1="27083" x2="7682" y2="27257"/>
                          <a14:backgroundMark x1="17578" y1="26910" x2="17839" y2="15278"/>
                        </a14:backgroundRemoval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t="9519" r="7177" b="23437"/>
            <a:stretch/>
          </p:blipFill>
          <p:spPr bwMode="auto">
            <a:xfrm>
              <a:off x="1817996" y="1442391"/>
              <a:ext cx="5549651" cy="330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43806" y="1844824"/>
              <a:ext cx="1152128" cy="1368152"/>
            </a:xfrm>
            <a:prstGeom prst="rect">
              <a:avLst/>
            </a:prstGeom>
            <a:noFill/>
            <a:ln w="76200">
              <a:solidFill>
                <a:srgbClr val="FF000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067942" y="2276872"/>
              <a:ext cx="2088234" cy="2468306"/>
            </a:xfrm>
            <a:prstGeom prst="rect">
              <a:avLst/>
            </a:prstGeom>
            <a:noFill/>
            <a:ln w="76200"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763688" y="181520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th-TH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860032" y="368741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th-TH" b="1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5575" y="2524834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cs typeface="+mj-cs"/>
              </a:rPr>
              <a:t>Training section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79912" y="439704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พนักงานทุกแผนก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78396" y="2348880"/>
            <a:ext cx="3201516" cy="4104456"/>
          </a:xfrm>
          <a:prstGeom prst="roundRect">
            <a:avLst>
              <a:gd name="adj" fmla="val 8478"/>
            </a:avLst>
          </a:prstGeom>
          <a:noFill/>
          <a:ln w="38100">
            <a:solidFill>
              <a:srgbClr val="FF000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4" name="Donut 123"/>
          <p:cNvSpPr/>
          <p:nvPr/>
        </p:nvSpPr>
        <p:spPr>
          <a:xfrm>
            <a:off x="1043608" y="1700808"/>
            <a:ext cx="720080" cy="72008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sz="1800" b="1" dirty="0">
              <a:solidFill>
                <a:schemeClr val="accent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4139952" y="4217022"/>
            <a:ext cx="4464494" cy="2236314"/>
          </a:xfrm>
          <a:prstGeom prst="roundRect">
            <a:avLst>
              <a:gd name="adj" fmla="val 8478"/>
            </a:avLst>
          </a:prstGeom>
          <a:noFill/>
          <a:ln w="38100">
            <a:solidFill>
              <a:srgbClr val="00B0F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6" name="Donut 125"/>
          <p:cNvSpPr/>
          <p:nvPr/>
        </p:nvSpPr>
        <p:spPr>
          <a:xfrm>
            <a:off x="4139952" y="3532946"/>
            <a:ext cx="720080" cy="72008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sz="18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201565" y="2971367"/>
            <a:ext cx="1872208" cy="1321729"/>
            <a:chOff x="1763688" y="3547431"/>
            <a:chExt cx="1872208" cy="1321729"/>
          </a:xfrm>
        </p:grpSpPr>
        <p:sp>
          <p:nvSpPr>
            <p:cNvPr id="133" name="Cube 132"/>
            <p:cNvSpPr/>
            <p:nvPr/>
          </p:nvSpPr>
          <p:spPr>
            <a:xfrm>
              <a:off x="1763688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accent2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2393758" y="3558790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53" name="Group 152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7" name="Rounded Rectangle 156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8" name="Rounded Rectangle 157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9" name="Rounded Rectangle 158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60" name="Rounded Rectangle 159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54" name="Rounded Rectangle 153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789541" y="3547431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46" name="Rounded Rectangle 145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583825" y="3647361"/>
              <a:ext cx="306034" cy="684077"/>
              <a:chOff x="3941930" y="3284984"/>
              <a:chExt cx="976334" cy="2304256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3" name="Rounded Rectangle 142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38" name="Rounded Rectangle 137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4211960" y="4916092"/>
            <a:ext cx="1872208" cy="1321220"/>
            <a:chOff x="5796136" y="3547940"/>
            <a:chExt cx="1872208" cy="1321220"/>
          </a:xfrm>
        </p:grpSpPr>
        <p:sp>
          <p:nvSpPr>
            <p:cNvPr id="162" name="Cube 161"/>
            <p:cNvSpPr/>
            <p:nvPr/>
          </p:nvSpPr>
          <p:spPr>
            <a:xfrm>
              <a:off x="5796136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39896" y="3547940"/>
              <a:ext cx="306034" cy="684077"/>
              <a:chOff x="3941930" y="3284984"/>
              <a:chExt cx="976334" cy="2304256"/>
            </a:xfrm>
            <a:solidFill>
              <a:schemeClr val="accent3"/>
            </a:solidFill>
          </p:grpSpPr>
          <p:grpSp>
            <p:nvGrpSpPr>
              <p:cNvPr id="182" name="Group 181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83" name="Rounded Rectangle 182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791199" y="3547940"/>
              <a:ext cx="306034" cy="684077"/>
              <a:chOff x="3941930" y="3284984"/>
              <a:chExt cx="976334" cy="2304256"/>
            </a:xfrm>
            <a:solidFill>
              <a:schemeClr val="accent6"/>
            </a:solidFill>
          </p:grpSpPr>
          <p:grpSp>
            <p:nvGrpSpPr>
              <p:cNvPr id="174" name="Group 173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76" name="Oval 175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7" name="Rounded Rectangle 176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8" name="Rounded Rectangle 177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9" name="Rounded Rectangle 178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0" name="Rounded Rectangle 179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1" name="Rounded Rectangle 180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75" name="Rounded Rectangle 174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16273" y="3647361"/>
              <a:ext cx="306034" cy="684077"/>
              <a:chOff x="3941930" y="3284984"/>
              <a:chExt cx="976334" cy="2304256"/>
            </a:xfrm>
            <a:solidFill>
              <a:schemeClr val="accent5"/>
            </a:solidFill>
          </p:grpSpPr>
          <p:grpSp>
            <p:nvGrpSpPr>
              <p:cNvPr id="166" name="Group 165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69" name="Rounded Rectangle 168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0" name="Rounded Rectangle 169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1" name="Rounded Rectangle 170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2" name="Rounded Rectangle 171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3" name="Rounded Rectangle 172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67" name="Rounded Rectangle 166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611560" y="4509120"/>
            <a:ext cx="3168352" cy="1857692"/>
            <a:chOff x="1043608" y="4974267"/>
            <a:chExt cx="3168352" cy="1857692"/>
          </a:xfrm>
        </p:grpSpPr>
        <p:sp>
          <p:nvSpPr>
            <p:cNvPr id="190" name="TextBox 189"/>
            <p:cNvSpPr txBox="1"/>
            <p:nvPr/>
          </p:nvSpPr>
          <p:spPr>
            <a:xfrm>
              <a:off x="1043608" y="4974267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Functional</a:t>
              </a:r>
              <a:endPara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59631" y="5262299"/>
              <a:ext cx="29523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book lists ,magazine lists and audiovisual list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 borrowed, return and payment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 basic data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Export reports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40152" y="4797152"/>
            <a:ext cx="2880320" cy="1396028"/>
            <a:chOff x="5508104" y="4797152"/>
            <a:chExt cx="2880320" cy="1396028"/>
          </a:xfrm>
        </p:grpSpPr>
        <p:sp>
          <p:nvSpPr>
            <p:cNvPr id="192" name="TextBox 191"/>
            <p:cNvSpPr txBox="1"/>
            <p:nvPr/>
          </p:nvSpPr>
          <p:spPr>
            <a:xfrm>
              <a:off x="5508104" y="479715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Functional</a:t>
              </a:r>
              <a:endPara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724127" y="5085184"/>
              <a:ext cx="25202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book lists ,magazine lists and audiovisual list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Transaction history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Borrowed</a:t>
              </a:r>
              <a:endPara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267744" y="1023119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ผู้ที่เกี่ยวข้องกับระบบมี 2 ส่วน ดังนี้</a:t>
            </a:r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3203848" y="1700808"/>
            <a:ext cx="1368150" cy="345231"/>
          </a:xfrm>
          <a:prstGeom prst="bentConnector3">
            <a:avLst>
              <a:gd name="adj1" fmla="val 570"/>
            </a:avLst>
          </a:prstGeom>
          <a:ln w="38100">
            <a:solidFill>
              <a:srgbClr val="FF000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5796136" y="3753036"/>
            <a:ext cx="720080" cy="165211"/>
          </a:xfrm>
          <a:prstGeom prst="bentConnector3">
            <a:avLst>
              <a:gd name="adj1" fmla="val 100265"/>
            </a:avLst>
          </a:prstGeom>
          <a:ln w="28575">
            <a:solidFill>
              <a:srgbClr val="00B0F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7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13/20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4098" name="Picture 2" descr="D:\DataServ\00 Trainee\40496 BUU Chaiwit\เอกสารโปรเจค\43ac8cd697553a1f221d9cfdf8726f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9" b="99232" l="10000" r="90000">
                        <a14:foregroundMark x1="26000" y1="42089" x2="38769" y2="44086"/>
                        <a14:foregroundMark x1="41538" y1="41628" x2="27846" y2="47773"/>
                        <a14:foregroundMark x1="56769" y1="43164" x2="56769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40" y="2218395"/>
            <a:ext cx="1509845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03685"/>
            <a:ext cx="1351384" cy="13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Serv\00 Trainee\40496 BUU Chaiwit\เอกสารโปรเจค\kisspng-computer-icons-check-mark-symbol-flea-5ab6c65dbab0d5_078839761521927773764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9" y="2262783"/>
            <a:ext cx="919336" cy="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03547" y="1644432"/>
            <a:ext cx="2412269" cy="2648663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Chevron 2"/>
          <p:cNvSpPr/>
          <p:nvPr/>
        </p:nvSpPr>
        <p:spPr>
          <a:xfrm>
            <a:off x="2843808" y="2403685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65863" y="1605760"/>
            <a:ext cx="2412269" cy="2687336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6201797" y="1598175"/>
            <a:ext cx="2412269" cy="2694920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hevron 19"/>
          <p:cNvSpPr/>
          <p:nvPr/>
        </p:nvSpPr>
        <p:spPr>
          <a:xfrm>
            <a:off x="5724128" y="2353809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6437" y="1628800"/>
            <a:ext cx="2552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th-TH" sz="14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296" y="1794302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books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1547" y="1794302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9" descr="D:\DataServ\00 Trainee\40496 BUU Chaiwit\เอกสารโปรเจค\chatbots-AI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72" y="2523527"/>
            <a:ext cx="2214249" cy="1660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64" y="1878577"/>
            <a:ext cx="2219048" cy="15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:\DataServ\00 Trainee\40496 BUU Chaiwit\เอกสารโปรเจค\2000px-Microsoft_Excel_2013_logo_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35" y="2120149"/>
            <a:ext cx="1369505" cy="8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018844" y="4581128"/>
            <a:ext cx="7147955" cy="1872209"/>
          </a:xfrm>
          <a:prstGeom prst="roundRect">
            <a:avLst>
              <a:gd name="adj" fmla="val 7465"/>
            </a:avLst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1289036" y="4780309"/>
            <a:ext cx="3354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การยืม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1. กรอกรหัสพนักงาน เลขเรียกหนังสือ 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ชื่อหนังสือ วันที่ยืม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2. ปั้มวันที่ต้องคืนหลังหนังสือ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4573" y="4780308"/>
            <a:ext cx="3354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การคืน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1. ปั้มวันที่คืนหลังหนังสือ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2. ค้นหารายการ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3. ลบรายการ</a:t>
            </a:r>
          </a:p>
        </p:txBody>
      </p:sp>
    </p:spTree>
    <p:extLst>
      <p:ext uri="{BB962C8B-B14F-4D97-AF65-F5344CB8AC3E}">
        <p14:creationId xmlns:p14="http://schemas.microsoft.com/office/powerpoint/2010/main" val="840117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14/20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4098" name="Picture 2" descr="D:\DataServ\00 Trainee\40496 BUU Chaiwit\เอกสารโปรเจค\43ac8cd697553a1f221d9cfdf8726f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9" b="99232" l="10000" r="90000">
                        <a14:foregroundMark x1="26000" y1="42089" x2="38769" y2="44086"/>
                        <a14:foregroundMark x1="41538" y1="41628" x2="27846" y2="47773"/>
                        <a14:foregroundMark x1="56769" y1="43164" x2="56769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40" y="2290403"/>
            <a:ext cx="1509845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ataServ\00 Trainee\40496 BUU Chaiwit\เอกสารโปรเจค\barcode-scanner-icon-gray-monochrome-style-vector-113525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6"/>
          <a:stretch/>
        </p:blipFill>
        <p:spPr bwMode="auto">
          <a:xfrm>
            <a:off x="3570422" y="2194484"/>
            <a:ext cx="1761634" cy="17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75693"/>
            <a:ext cx="1351384" cy="13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Serv\00 Trainee\40496 BUU Chaiwit\เอกสารโปรเจค\kisspng-computer-icons-check-mark-symbol-flea-5ab6c65dbab0d5_078839761521927773764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9" y="2334791"/>
            <a:ext cx="919336" cy="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03547" y="1716441"/>
            <a:ext cx="2412269" cy="2360632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Chevron 2"/>
          <p:cNvSpPr/>
          <p:nvPr/>
        </p:nvSpPr>
        <p:spPr>
          <a:xfrm>
            <a:off x="2843808" y="2475693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65863" y="1677768"/>
            <a:ext cx="2412269" cy="2399306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6201797" y="1670183"/>
            <a:ext cx="2412269" cy="2406892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hevron 19"/>
          <p:cNvSpPr/>
          <p:nvPr/>
        </p:nvSpPr>
        <p:spPr>
          <a:xfrm>
            <a:off x="5724128" y="2425817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6437" y="1628800"/>
            <a:ext cx="2552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ID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lang="th-TH" sz="14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296" y="1866310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books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1547" y="1866310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65863" y="1628800"/>
            <a:ext cx="2412269" cy="2520280"/>
          </a:xfrm>
          <a:prstGeom prst="roundRect">
            <a:avLst>
              <a:gd name="adj" fmla="val 315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ounded Rectangle 32"/>
          <p:cNvSpPr/>
          <p:nvPr/>
        </p:nvSpPr>
        <p:spPr>
          <a:xfrm>
            <a:off x="503547" y="4149080"/>
            <a:ext cx="8110519" cy="2232247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 descr="D:\DataServ\00 Trainee\40496 BUU Chaiwit\เอกสารโปรเจค\90555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94" y="4221088"/>
            <a:ext cx="1457537" cy="14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ataServ\00 Trainee\40496 BUU Chaiwit\เอกสารโปรเจค\Delivery-of-Report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96" y="4382787"/>
            <a:ext cx="1219551" cy="13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58230" y="573325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th-TH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17790" y="57134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th-TH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1560" y="4257091"/>
            <a:ext cx="3839679" cy="20162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4644008" y="4272997"/>
            <a:ext cx="3839679" cy="20162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792740" y="4462080"/>
            <a:ext cx="1925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มีการจัดเก็บประวัติรายการ รวมถึงข้อมูลรายการหนังสือ วารสาร โสตทัศนวัสดุ อย่างมีประสิทธิภาพ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2544" y="4437112"/>
            <a:ext cx="192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สามารถนำข้อมูลเหล่านี้มาสรุปผลในรูปแบบของรายงาน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4000908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15/20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6192688" cy="724146"/>
            <a:chOff x="-180528" y="764704"/>
            <a:chExt cx="6192688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5904657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&amp; 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03547" y="1716440"/>
            <a:ext cx="3924437" cy="4664887"/>
          </a:xfrm>
          <a:prstGeom prst="roundRect">
            <a:avLst>
              <a:gd name="adj" fmla="val 74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/>
        </p:nvSpPr>
        <p:spPr>
          <a:xfrm>
            <a:off x="4590002" y="1716439"/>
            <a:ext cx="4122459" cy="4664887"/>
          </a:xfrm>
          <a:prstGeom prst="roundRect">
            <a:avLst>
              <a:gd name="adj" fmla="val 74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>
            <a:off x="1619893" y="2132856"/>
            <a:ext cx="1656184" cy="1872208"/>
            <a:chOff x="3361064" y="2131475"/>
            <a:chExt cx="2318057" cy="2305637"/>
          </a:xfrm>
        </p:grpSpPr>
        <p:pic>
          <p:nvPicPr>
            <p:cNvPr id="20" name="Picture 9" descr="D:\DataServ\00 Trainee\40496 BUU Chaiwit\เอกสารโปรเจค\chatbots-AI.gif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872" y="2776425"/>
              <a:ext cx="2214249" cy="16606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1" name="Picture 4" descr="D:\DataServ\00 Trainee\40496 BUU Chaiwit\เอกสารโปรเจค\monit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64" y="2131475"/>
              <a:ext cx="2219048" cy="1513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:\DataServ\00 Trainee\40496 BUU Chaiwit\เอกสารโปรเจค\2000px-Microsoft_Excel_2013_logo_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835" y="2373047"/>
              <a:ext cx="1369505" cy="81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DataServ\00 Trainee\40496 BUU Chaiwit\เอกสารโปรเจค\EvergreenPoshJoey-size_restricted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2417179"/>
            <a:ext cx="1438473" cy="14384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1589" y="1628800"/>
            <a:ext cx="3168352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Current System</a:t>
            </a:r>
            <a:endParaRPr lang="th-TH" sz="2000" dirty="0"/>
          </a:p>
        </p:txBody>
      </p:sp>
      <p:sp>
        <p:nvSpPr>
          <p:cNvPr id="23" name="Rectangle 22"/>
          <p:cNvSpPr/>
          <p:nvPr/>
        </p:nvSpPr>
        <p:spPr>
          <a:xfrm>
            <a:off x="5067055" y="1628800"/>
            <a:ext cx="3168352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New System</a:t>
            </a:r>
            <a:endParaRPr lang="th-TH" sz="2000" dirty="0"/>
          </a:p>
        </p:txBody>
      </p:sp>
      <p:sp>
        <p:nvSpPr>
          <p:cNvPr id="42" name="Rounded Rectangle 41"/>
          <p:cNvSpPr/>
          <p:nvPr/>
        </p:nvSpPr>
        <p:spPr>
          <a:xfrm>
            <a:off x="4571998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4460557" y="4437112"/>
            <a:ext cx="3711843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ounded Rectangle 42"/>
          <p:cNvSpPr/>
          <p:nvPr/>
        </p:nvSpPr>
        <p:spPr>
          <a:xfrm>
            <a:off x="4592822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ounded Rectangle 45"/>
          <p:cNvSpPr/>
          <p:nvPr/>
        </p:nvSpPr>
        <p:spPr>
          <a:xfrm>
            <a:off x="681644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ounded Rectangle 46"/>
          <p:cNvSpPr/>
          <p:nvPr/>
        </p:nvSpPr>
        <p:spPr>
          <a:xfrm>
            <a:off x="4571998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ounded Rectangle 47"/>
          <p:cNvSpPr/>
          <p:nvPr/>
        </p:nvSpPr>
        <p:spPr>
          <a:xfrm>
            <a:off x="668391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ounded Rectangle 48"/>
          <p:cNvSpPr/>
          <p:nvPr/>
        </p:nvSpPr>
        <p:spPr>
          <a:xfrm>
            <a:off x="649586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ounded Rectangle 29"/>
          <p:cNvSpPr/>
          <p:nvPr/>
        </p:nvSpPr>
        <p:spPr>
          <a:xfrm>
            <a:off x="971600" y="4437112"/>
            <a:ext cx="3853507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ounded Rectangle 32"/>
          <p:cNvSpPr/>
          <p:nvPr/>
        </p:nvSpPr>
        <p:spPr>
          <a:xfrm>
            <a:off x="971600" y="5081674"/>
            <a:ext cx="3638428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ounded Rectangle 33"/>
          <p:cNvSpPr/>
          <p:nvPr/>
        </p:nvSpPr>
        <p:spPr>
          <a:xfrm>
            <a:off x="971600" y="5758399"/>
            <a:ext cx="3600397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ounded Rectangle 34"/>
          <p:cNvSpPr/>
          <p:nvPr/>
        </p:nvSpPr>
        <p:spPr>
          <a:xfrm>
            <a:off x="4392363" y="5081674"/>
            <a:ext cx="378003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ounded Rectangle 35"/>
          <p:cNvSpPr/>
          <p:nvPr/>
        </p:nvSpPr>
        <p:spPr>
          <a:xfrm>
            <a:off x="4392363" y="5758399"/>
            <a:ext cx="378003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TextBox 36"/>
          <p:cNvSpPr txBox="1"/>
          <p:nvPr/>
        </p:nvSpPr>
        <p:spPr>
          <a:xfrm>
            <a:off x="5292080" y="5789757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55776" y="578975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71800" y="4478885"/>
            <a:ext cx="108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difficult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25574" y="4365104"/>
            <a:ext cx="1349140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14" y="4468470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easy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707903" y="5013176"/>
            <a:ext cx="1624991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การเก็บข้อมูล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55776" y="5113032"/>
            <a:ext cx="117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4499" y="5116559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687648" y="5661248"/>
            <a:ext cx="1624991" cy="5760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2461975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13/18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6192688" cy="724146"/>
            <a:chOff x="-180528" y="764704"/>
            <a:chExt cx="6192688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5904657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&amp; 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03547" y="1716440"/>
            <a:ext cx="3924437" cy="4664887"/>
          </a:xfrm>
          <a:prstGeom prst="roundRect">
            <a:avLst>
              <a:gd name="adj" fmla="val 74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/>
        </p:nvSpPr>
        <p:spPr>
          <a:xfrm>
            <a:off x="4590002" y="1716439"/>
            <a:ext cx="4122459" cy="4664887"/>
          </a:xfrm>
          <a:prstGeom prst="roundRect">
            <a:avLst>
              <a:gd name="adj" fmla="val 74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>
            <a:off x="1619893" y="2132856"/>
            <a:ext cx="1656184" cy="1872208"/>
            <a:chOff x="3361064" y="2131475"/>
            <a:chExt cx="2318057" cy="2305637"/>
          </a:xfrm>
        </p:grpSpPr>
        <p:pic>
          <p:nvPicPr>
            <p:cNvPr id="20" name="Picture 9" descr="D:\DataServ\00 Trainee\40496 BUU Chaiwit\เอกสารโปรเจค\chatbots-AI.gif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872" y="2776425"/>
              <a:ext cx="2214249" cy="16606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1" name="Picture 4" descr="D:\DataServ\00 Trainee\40496 BUU Chaiwit\เอกสารโปรเจค\monit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64" y="2131475"/>
              <a:ext cx="2219048" cy="1513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:\DataServ\00 Trainee\40496 BUU Chaiwit\เอกสารโปรเจค\2000px-Microsoft_Excel_2013_logo_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835" y="2373047"/>
              <a:ext cx="1369505" cy="81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DataServ\00 Trainee\40496 BUU Chaiwit\เอกสารโปรเจค\EvergreenPoshJoey-size_restricted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2417179"/>
            <a:ext cx="1438473" cy="14384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1589" y="1628800"/>
            <a:ext cx="3168352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Current System</a:t>
            </a:r>
            <a:endParaRPr lang="th-TH" sz="2000" dirty="0"/>
          </a:p>
        </p:txBody>
      </p:sp>
      <p:sp>
        <p:nvSpPr>
          <p:cNvPr id="23" name="Rectangle 22"/>
          <p:cNvSpPr/>
          <p:nvPr/>
        </p:nvSpPr>
        <p:spPr>
          <a:xfrm>
            <a:off x="5067055" y="1628800"/>
            <a:ext cx="3168352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New System</a:t>
            </a:r>
            <a:endParaRPr lang="th-TH" sz="2000" dirty="0"/>
          </a:p>
        </p:txBody>
      </p:sp>
      <p:sp>
        <p:nvSpPr>
          <p:cNvPr id="42" name="Rounded Rectangle 41"/>
          <p:cNvSpPr/>
          <p:nvPr/>
        </p:nvSpPr>
        <p:spPr>
          <a:xfrm>
            <a:off x="4571998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4460557" y="4437112"/>
            <a:ext cx="174467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4763805" y="4494341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 sec/job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592822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ounded Rectangle 45"/>
          <p:cNvSpPr/>
          <p:nvPr/>
        </p:nvSpPr>
        <p:spPr>
          <a:xfrm>
            <a:off x="681644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ounded Rectangle 46"/>
          <p:cNvSpPr/>
          <p:nvPr/>
        </p:nvSpPr>
        <p:spPr>
          <a:xfrm>
            <a:off x="4571998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ounded Rectangle 47"/>
          <p:cNvSpPr/>
          <p:nvPr/>
        </p:nvSpPr>
        <p:spPr>
          <a:xfrm>
            <a:off x="668391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ounded Rectangle 48"/>
          <p:cNvSpPr/>
          <p:nvPr/>
        </p:nvSpPr>
        <p:spPr>
          <a:xfrm>
            <a:off x="649586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ounded Rectangle 29"/>
          <p:cNvSpPr/>
          <p:nvPr/>
        </p:nvSpPr>
        <p:spPr>
          <a:xfrm>
            <a:off x="1547664" y="4437112"/>
            <a:ext cx="3277443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2744543" y="4488844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sec/job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31838" y="5081674"/>
            <a:ext cx="1478189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ounded Rectangle 33"/>
          <p:cNvSpPr/>
          <p:nvPr/>
        </p:nvSpPr>
        <p:spPr>
          <a:xfrm>
            <a:off x="2661864" y="5758399"/>
            <a:ext cx="1910133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ounded Rectangle 34"/>
          <p:cNvSpPr/>
          <p:nvPr/>
        </p:nvSpPr>
        <p:spPr>
          <a:xfrm>
            <a:off x="4392363" y="5081674"/>
            <a:ext cx="378003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ounded Rectangle 35"/>
          <p:cNvSpPr/>
          <p:nvPr/>
        </p:nvSpPr>
        <p:spPr>
          <a:xfrm>
            <a:off x="4392363" y="5758399"/>
            <a:ext cx="3636021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2" name="Picture 4" descr="D:\DataServ\00 Trainee\40496 BUU Chaiwit\เอกสารโปรเจค\kisspng-social-media-big-data-software-analytics-sas-insti-database-analytics-icon-5ab1b16a56de12_00241274152159473035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08" y="4973698"/>
            <a:ext cx="648000" cy="64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ataServ\00 Trainee\40496 BUU Chaiwit\เอกสารโปรเจค\icon-report-2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37" y="5650423"/>
            <a:ext cx="648000" cy="64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31442" y="5789757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report 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6183" y="5789757"/>
            <a:ext cx="181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report 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25037" y="511303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usability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55473" y="511303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difficult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051" name="Picture 3" descr="D:\DataServ\00 Trainee\40496 BUU Chaiwit\เอกสารโปรเจค\challeng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37" y="4314986"/>
            <a:ext cx="648071" cy="6480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4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14/20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248472" cy="724146"/>
            <a:chOff x="-180528" y="764704"/>
            <a:chExt cx="42484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9604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Mission &amp; Next Action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8" name="Picture 4" descr="D:\DataServ\00 Trainee\40496 BUU Chaiwit\เอกสารโปรเจค\te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69" y="2218029"/>
            <a:ext cx="567159" cy="5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67545" y="1988841"/>
            <a:ext cx="5328592" cy="2808312"/>
            <a:chOff x="467545" y="1988841"/>
            <a:chExt cx="5328592" cy="2808312"/>
          </a:xfrm>
        </p:grpSpPr>
        <p:pic>
          <p:nvPicPr>
            <p:cNvPr id="1031" name="Picture 7" descr="D:\DataServ\00 Trainee\40496 BUU Chaiwit\เอกสารโปรเจค\computer-user-icon-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98" y="3861048"/>
              <a:ext cx="524662" cy="65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467545" y="1988841"/>
              <a:ext cx="5328592" cy="2808312"/>
              <a:chOff x="467545" y="1988841"/>
              <a:chExt cx="5328592" cy="2808312"/>
            </a:xfrm>
          </p:grpSpPr>
          <p:pic>
            <p:nvPicPr>
              <p:cNvPr id="1030" name="Picture 6" descr="D:\DataServ\00 Trainee\40496 BUU Chaiwit\เอกสารโปรเจค\tick-146635_960_72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006" y="3959389"/>
                <a:ext cx="510440" cy="52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467545" y="1988841"/>
                <a:ext cx="5328592" cy="2808312"/>
                <a:chOff x="467545" y="1988841"/>
                <a:chExt cx="5328592" cy="2808312"/>
              </a:xfrm>
            </p:grpSpPr>
            <p:pic>
              <p:nvPicPr>
                <p:cNvPr id="1029" name="Picture 5" descr="D:\DataServ\00 Trainee\40496 BUU Chaiwit\เอกสารโปรเจค\leadership-training-icon-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943" y="3959389"/>
                  <a:ext cx="531453" cy="515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467545" y="1988841"/>
                  <a:ext cx="5328592" cy="2808312"/>
                  <a:chOff x="467544" y="1988840"/>
                  <a:chExt cx="5904655" cy="3154965"/>
                </a:xfrm>
              </p:grpSpPr>
              <p:sp>
                <p:nvSpPr>
                  <p:cNvPr id="3" name="Right Arrow 2"/>
                  <p:cNvSpPr/>
                  <p:nvPr/>
                </p:nvSpPr>
                <p:spPr>
                  <a:xfrm>
                    <a:off x="1547664" y="2420888"/>
                    <a:ext cx="72008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" name="Right Arrow 20"/>
                  <p:cNvSpPr/>
                  <p:nvPr/>
                </p:nvSpPr>
                <p:spPr>
                  <a:xfrm>
                    <a:off x="3347864" y="2420888"/>
                    <a:ext cx="72000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026" name="Picture 2" descr="D:\DataServ\00 Trainee\40496 BUU Chaiwit\เอกสารโปรเจค\img_45296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2233" y="2271289"/>
                    <a:ext cx="382750" cy="509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4675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15" name="Donut 14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" name="Hexagon 4"/>
                    <p:cNvSpPr/>
                    <p:nvPr/>
                  </p:nvSpPr>
                  <p:spPr>
                    <a:xfrm>
                      <a:off x="575556" y="2797696"/>
                      <a:ext cx="1080120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1.Plan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7" name="Picture 3" descr="D:\DataServ\00 Trainee\40496 BUU Chaiwit\เอกสารโปรเจค\icon-develop-blue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973" y="2066150"/>
                    <a:ext cx="921674" cy="9216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2195736" y="1988840"/>
                    <a:ext cx="1332148" cy="1240904"/>
                    <a:chOff x="449542" y="1988840"/>
                    <a:chExt cx="1332148" cy="1240904"/>
                  </a:xfrm>
                </p:grpSpPr>
                <p:sp>
                  <p:nvSpPr>
                    <p:cNvPr id="18" name="Donut 17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Hexagon 19"/>
                    <p:cNvSpPr/>
                    <p:nvPr/>
                  </p:nvSpPr>
                  <p:spPr>
                    <a:xfrm>
                      <a:off x="449542" y="2797696"/>
                      <a:ext cx="1332148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2.Develop 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" name="Circular Arrow 8"/>
                  <p:cNvSpPr/>
                  <p:nvPr/>
                </p:nvSpPr>
                <p:spPr>
                  <a:xfrm rot="5400000">
                    <a:off x="4053388" y="2346424"/>
                    <a:ext cx="2304256" cy="2333367"/>
                  </a:xfrm>
                  <a:prstGeom prst="circularArrow">
                    <a:avLst>
                      <a:gd name="adj1" fmla="val 6467"/>
                      <a:gd name="adj2" fmla="val 810847"/>
                      <a:gd name="adj3" fmla="val 20530495"/>
                      <a:gd name="adj4" fmla="val 10800000"/>
                      <a:gd name="adj5" fmla="val 7866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57000">
                        <a:schemeClr val="accent1">
                          <a:lumMod val="20000"/>
                          <a:lumOff val="80000"/>
                        </a:schemeClr>
                      </a:gs>
                      <a:gs pos="74000">
                        <a:schemeClr val="accent3"/>
                      </a:gs>
                      <a:gs pos="100000">
                        <a:schemeClr val="accent3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0679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23" name="Donut 2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" name="Hexagon 23"/>
                    <p:cNvSpPr/>
                    <p:nvPr/>
                  </p:nvSpPr>
                  <p:spPr>
                    <a:xfrm>
                      <a:off x="572575" y="2797696"/>
                      <a:ext cx="1086081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3.Test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67544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Hexagon 36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6.Go-live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8" name="Right Arrow 37"/>
                  <p:cNvSpPr/>
                  <p:nvPr/>
                </p:nvSpPr>
                <p:spPr>
                  <a:xfrm rot="10800000">
                    <a:off x="3438380" y="4348336"/>
                    <a:ext cx="773579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021744" y="3916288"/>
                    <a:ext cx="1346742" cy="1227517"/>
                    <a:chOff x="442245" y="1988840"/>
                    <a:chExt cx="1346742" cy="1227517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Hexagon 30"/>
                    <p:cNvSpPr/>
                    <p:nvPr/>
                  </p:nvSpPr>
                  <p:spPr>
                    <a:xfrm>
                      <a:off x="442245" y="2784308"/>
                      <a:ext cx="1346742" cy="432049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4.Training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Right Arrow 38"/>
                  <p:cNvSpPr/>
                  <p:nvPr/>
                </p:nvSpPr>
                <p:spPr>
                  <a:xfrm rot="10800000">
                    <a:off x="1660851" y="4348336"/>
                    <a:ext cx="740122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2234640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Hexagon 33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5.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Trial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7" name="Rounded Rectangle 26"/>
          <p:cNvSpPr/>
          <p:nvPr/>
        </p:nvSpPr>
        <p:spPr>
          <a:xfrm>
            <a:off x="431540" y="1628800"/>
            <a:ext cx="5292588" cy="3600400"/>
          </a:xfrm>
          <a:prstGeom prst="roundRect">
            <a:avLst>
              <a:gd name="adj" fmla="val 3704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1357234437"/>
              </p:ext>
            </p:extLst>
          </p:nvPr>
        </p:nvGraphicFramePr>
        <p:xfrm>
          <a:off x="5487980" y="2042722"/>
          <a:ext cx="3476508" cy="3258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761" y="-2349"/>
            <a:ext cx="9230032" cy="686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42761" y="-2349"/>
            <a:ext cx="9230032" cy="687387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Pentagon 41"/>
          <p:cNvSpPr/>
          <p:nvPr/>
        </p:nvSpPr>
        <p:spPr>
          <a:xfrm>
            <a:off x="-108520" y="346348"/>
            <a:ext cx="5832648" cy="634380"/>
          </a:xfrm>
          <a:prstGeom prst="homePlat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LIBRARY MANAGEMENT SYSTEM 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872128" y="1608415"/>
            <a:ext cx="5236376" cy="785665"/>
            <a:chOff x="3872128" y="1608415"/>
            <a:chExt cx="5236376" cy="785665"/>
          </a:xfrm>
        </p:grpSpPr>
        <p:grpSp>
          <p:nvGrpSpPr>
            <p:cNvPr id="40" name="Group 39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1" name="Donut 50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" name="Rounded Rectangle 43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ID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883836" y="2508279"/>
            <a:ext cx="5236376" cy="785665"/>
            <a:chOff x="3872128" y="1608415"/>
            <a:chExt cx="5236376" cy="785665"/>
          </a:xfrm>
        </p:grpSpPr>
        <p:grpSp>
          <p:nvGrpSpPr>
            <p:cNvPr id="68" name="Group 67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2" name="Donut 71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barcode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83836" y="3345629"/>
            <a:ext cx="5236376" cy="785665"/>
            <a:chOff x="3872128" y="1608415"/>
            <a:chExt cx="5236376" cy="785665"/>
          </a:xfrm>
        </p:grpSpPr>
        <p:grpSp>
          <p:nvGrpSpPr>
            <p:cNvPr id="74" name="Group 73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8" name="Donut 77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5" name="Rounded Rectangle 74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Submit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49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16/20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248472" cy="724146"/>
            <a:chOff x="-180528" y="764704"/>
            <a:chExt cx="42484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9604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Mission &amp; Next Action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8" name="Picture 4" descr="D:\DataServ\00 Trainee\40496 BUU Chaiwit\เอกสารโปรเจค\te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69" y="2218029"/>
            <a:ext cx="567159" cy="5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67545" y="1988841"/>
            <a:ext cx="5328592" cy="2808312"/>
            <a:chOff x="467545" y="1988841"/>
            <a:chExt cx="5328592" cy="2808312"/>
          </a:xfrm>
        </p:grpSpPr>
        <p:pic>
          <p:nvPicPr>
            <p:cNvPr id="1031" name="Picture 7" descr="D:\DataServ\00 Trainee\40496 BUU Chaiwit\เอกสารโปรเจค\computer-user-icon-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98" y="3861048"/>
              <a:ext cx="524662" cy="65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467545" y="1988841"/>
              <a:ext cx="5328592" cy="2808312"/>
              <a:chOff x="467545" y="1988841"/>
              <a:chExt cx="5328592" cy="2808312"/>
            </a:xfrm>
          </p:grpSpPr>
          <p:pic>
            <p:nvPicPr>
              <p:cNvPr id="1030" name="Picture 6" descr="D:\DataServ\00 Trainee\40496 BUU Chaiwit\เอกสารโปรเจค\tick-146635_960_72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006" y="3959389"/>
                <a:ext cx="510440" cy="52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467545" y="1988841"/>
                <a:ext cx="5328592" cy="2808312"/>
                <a:chOff x="467545" y="1988841"/>
                <a:chExt cx="5328592" cy="2808312"/>
              </a:xfrm>
            </p:grpSpPr>
            <p:pic>
              <p:nvPicPr>
                <p:cNvPr id="1029" name="Picture 5" descr="D:\DataServ\00 Trainee\40496 BUU Chaiwit\เอกสารโปรเจค\leadership-training-icon-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943" y="3959389"/>
                  <a:ext cx="531453" cy="515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467545" y="1988841"/>
                  <a:ext cx="5328592" cy="2808312"/>
                  <a:chOff x="467544" y="1988840"/>
                  <a:chExt cx="5904655" cy="3154965"/>
                </a:xfrm>
              </p:grpSpPr>
              <p:sp>
                <p:nvSpPr>
                  <p:cNvPr id="3" name="Right Arrow 2"/>
                  <p:cNvSpPr/>
                  <p:nvPr/>
                </p:nvSpPr>
                <p:spPr>
                  <a:xfrm>
                    <a:off x="1547664" y="2420888"/>
                    <a:ext cx="72008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" name="Right Arrow 20"/>
                  <p:cNvSpPr/>
                  <p:nvPr/>
                </p:nvSpPr>
                <p:spPr>
                  <a:xfrm>
                    <a:off x="3347864" y="2420888"/>
                    <a:ext cx="72000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026" name="Picture 2" descr="D:\DataServ\00 Trainee\40496 BUU Chaiwit\เอกสารโปรเจค\img_45296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2233" y="2271289"/>
                    <a:ext cx="382750" cy="509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4675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15" name="Donut 14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" name="Hexagon 4"/>
                    <p:cNvSpPr/>
                    <p:nvPr/>
                  </p:nvSpPr>
                  <p:spPr>
                    <a:xfrm>
                      <a:off x="575556" y="2797696"/>
                      <a:ext cx="1080120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1.Plan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7" name="Picture 3" descr="D:\DataServ\00 Trainee\40496 BUU Chaiwit\เอกสารโปรเจค\icon-develop-blue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973" y="2066150"/>
                    <a:ext cx="921674" cy="9216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2195736" y="1988840"/>
                    <a:ext cx="1332148" cy="1240904"/>
                    <a:chOff x="449542" y="1988840"/>
                    <a:chExt cx="1332148" cy="1240904"/>
                  </a:xfrm>
                </p:grpSpPr>
                <p:sp>
                  <p:nvSpPr>
                    <p:cNvPr id="18" name="Donut 17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Hexagon 19"/>
                    <p:cNvSpPr/>
                    <p:nvPr/>
                  </p:nvSpPr>
                  <p:spPr>
                    <a:xfrm>
                      <a:off x="449542" y="2797696"/>
                      <a:ext cx="1332148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2.Develop 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" name="Circular Arrow 8"/>
                  <p:cNvSpPr/>
                  <p:nvPr/>
                </p:nvSpPr>
                <p:spPr>
                  <a:xfrm rot="5400000">
                    <a:off x="4053388" y="2346424"/>
                    <a:ext cx="2304256" cy="2333367"/>
                  </a:xfrm>
                  <a:prstGeom prst="circularArrow">
                    <a:avLst>
                      <a:gd name="adj1" fmla="val 6467"/>
                      <a:gd name="adj2" fmla="val 810847"/>
                      <a:gd name="adj3" fmla="val 20530495"/>
                      <a:gd name="adj4" fmla="val 10800000"/>
                      <a:gd name="adj5" fmla="val 7866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57000">
                        <a:schemeClr val="accent1">
                          <a:lumMod val="20000"/>
                          <a:lumOff val="80000"/>
                        </a:schemeClr>
                      </a:gs>
                      <a:gs pos="74000">
                        <a:schemeClr val="accent3"/>
                      </a:gs>
                      <a:gs pos="100000">
                        <a:schemeClr val="accent3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0679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23" name="Donut 2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" name="Hexagon 23"/>
                    <p:cNvSpPr/>
                    <p:nvPr/>
                  </p:nvSpPr>
                  <p:spPr>
                    <a:xfrm>
                      <a:off x="572575" y="2797696"/>
                      <a:ext cx="1086081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3.Test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67544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Hexagon 36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6.Go-live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8" name="Right Arrow 37"/>
                  <p:cNvSpPr/>
                  <p:nvPr/>
                </p:nvSpPr>
                <p:spPr>
                  <a:xfrm rot="10800000">
                    <a:off x="3438380" y="4348336"/>
                    <a:ext cx="773579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021744" y="3916288"/>
                    <a:ext cx="1346742" cy="1227517"/>
                    <a:chOff x="442245" y="1988840"/>
                    <a:chExt cx="1346742" cy="1227517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Hexagon 30"/>
                    <p:cNvSpPr/>
                    <p:nvPr/>
                  </p:nvSpPr>
                  <p:spPr>
                    <a:xfrm>
                      <a:off x="442245" y="2784308"/>
                      <a:ext cx="1346742" cy="432049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4.Training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Right Arrow 38"/>
                  <p:cNvSpPr/>
                  <p:nvPr/>
                </p:nvSpPr>
                <p:spPr>
                  <a:xfrm rot="10800000">
                    <a:off x="1660851" y="4348336"/>
                    <a:ext cx="740122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2234640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Hexagon 33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5.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Trial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7" name="Rounded Rectangle 26"/>
          <p:cNvSpPr/>
          <p:nvPr/>
        </p:nvSpPr>
        <p:spPr>
          <a:xfrm>
            <a:off x="431540" y="1628800"/>
            <a:ext cx="5292588" cy="3600400"/>
          </a:xfrm>
          <a:prstGeom prst="roundRect">
            <a:avLst>
              <a:gd name="adj" fmla="val 3704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804232904"/>
              </p:ext>
            </p:extLst>
          </p:nvPr>
        </p:nvGraphicFramePr>
        <p:xfrm>
          <a:off x="5487980" y="2042722"/>
          <a:ext cx="3476508" cy="3258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4009087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7799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171998" y="476672"/>
            <a:ext cx="864497" cy="436114"/>
            <a:chOff x="7955977" y="512676"/>
            <a:chExt cx="864497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Pentagon 23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977" y="548680"/>
              <a:ext cx="864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17/20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95536" y="4995952"/>
            <a:ext cx="8399484" cy="1862048"/>
            <a:chOff x="539552" y="1916832"/>
            <a:chExt cx="8399484" cy="1862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Parallelogram 28"/>
            <p:cNvSpPr/>
            <p:nvPr/>
          </p:nvSpPr>
          <p:spPr>
            <a:xfrm>
              <a:off x="755576" y="2204865"/>
              <a:ext cx="8183460" cy="1080118"/>
            </a:xfrm>
            <a:prstGeom prst="parallelogram">
              <a:avLst>
                <a:gd name="adj" fmla="val 4128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9552" y="1916832"/>
              <a:ext cx="100811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gradFill flip="none" rotWithShape="1">
                    <a:gsLst>
                      <a:gs pos="0">
                        <a:schemeClr val="accent3"/>
                      </a:gs>
                      <a:gs pos="43750">
                        <a:schemeClr val="accent3"/>
                      </a:gs>
                      <a:gs pos="39500">
                        <a:schemeClr val="accent3"/>
                      </a:gs>
                      <a:gs pos="31000">
                        <a:schemeClr val="accent3"/>
                      </a:gs>
                      <a:gs pos="14000">
                        <a:schemeClr val="accent3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th-TH" sz="11500" b="1" dirty="0">
                <a:gradFill flip="none" rotWithShape="1">
                  <a:gsLst>
                    <a:gs pos="0">
                      <a:schemeClr val="accent3"/>
                    </a:gs>
                    <a:gs pos="43750">
                      <a:schemeClr val="accent3"/>
                    </a:gs>
                    <a:gs pos="39500">
                      <a:schemeClr val="accent3"/>
                    </a:gs>
                    <a:gs pos="31000">
                      <a:schemeClr val="accent3"/>
                    </a:gs>
                    <a:gs pos="14000">
                      <a:schemeClr val="accent3"/>
                    </a:gs>
                    <a:gs pos="63000">
                      <a:srgbClr val="FFFFFF"/>
                    </a:gs>
                    <a:gs pos="52000">
                      <a:srgbClr val="FFFFFF"/>
                    </a:gs>
                    <a:gs pos="74000">
                      <a:srgbClr val="FFFFFF"/>
                    </a:gs>
                    <a:gs pos="48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95536" y="1605118"/>
            <a:ext cx="5363294" cy="1862048"/>
            <a:chOff x="792882" y="1605118"/>
            <a:chExt cx="5363294" cy="1862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792882" y="1605118"/>
              <a:ext cx="5040560" cy="1862048"/>
              <a:chOff x="691952" y="3643247"/>
              <a:chExt cx="5040560" cy="1862048"/>
            </a:xfrm>
          </p:grpSpPr>
          <p:sp>
            <p:nvSpPr>
              <p:cNvPr id="26" name="Parallelogram 25"/>
              <p:cNvSpPr/>
              <p:nvPr/>
            </p:nvSpPr>
            <p:spPr>
              <a:xfrm>
                <a:off x="945282" y="3931280"/>
                <a:ext cx="4787230" cy="1080118"/>
              </a:xfrm>
              <a:prstGeom prst="parallelogram">
                <a:avLst>
                  <a:gd name="adj" fmla="val 4128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1952" y="3643247"/>
                <a:ext cx="100811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b="1" dirty="0">
                    <a:gradFill flip="none" rotWithShape="1">
                      <a:gsLst>
                        <a:gs pos="0">
                          <a:schemeClr val="accent5"/>
                        </a:gs>
                        <a:gs pos="43750">
                          <a:schemeClr val="accent5"/>
                        </a:gs>
                        <a:gs pos="39500">
                          <a:schemeClr val="accent5"/>
                        </a:gs>
                        <a:gs pos="31000">
                          <a:schemeClr val="accent5"/>
                        </a:gs>
                        <a:gs pos="14000">
                          <a:schemeClr val="accent5"/>
                        </a:gs>
                        <a:gs pos="63000">
                          <a:srgbClr val="FFFFFF"/>
                        </a:gs>
                        <a:gs pos="52000">
                          <a:srgbClr val="FFFFFF"/>
                        </a:gs>
                        <a:gs pos="74000">
                          <a:srgbClr val="FFFFFF"/>
                        </a:gs>
                        <a:gs pos="48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rPr>
                  <a:t>1</a:t>
                </a:r>
                <a:endParaRPr lang="th-TH" sz="11500" b="1" dirty="0">
                  <a:gradFill flip="none" rotWithShape="1">
                    <a:gsLst>
                      <a:gs pos="0">
                        <a:schemeClr val="accent5"/>
                      </a:gs>
                      <a:gs pos="43750">
                        <a:schemeClr val="accent5"/>
                      </a:gs>
                      <a:gs pos="39500">
                        <a:schemeClr val="accent5"/>
                      </a:gs>
                      <a:gs pos="31000">
                        <a:schemeClr val="accent5"/>
                      </a:gs>
                      <a:gs pos="14000">
                        <a:schemeClr val="accent5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691680" y="1988840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Access</a:t>
              </a:r>
              <a:endPara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35696" y="2433210"/>
              <a:ext cx="4320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  <a:sym typeface="Arial" panose="020B0604020202020204" pitchFamily="34" charset="0"/>
                </a:rPr>
                <a:t>สิทธิในการเข้าถึง และใช้คอมพิวเตอร์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endParaRPr>
            </a:p>
            <a:p>
              <a:endParaRPr lang="th-TH" sz="2400" b="1" dirty="0">
                <a:solidFill>
                  <a:schemeClr val="bg1"/>
                </a:solidFill>
                <a:cs typeface="+mj-c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519484" y="5838363"/>
            <a:ext cx="7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th-TH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rPr>
              <a:t>ไม่สามารถค้นหาข้อมูลได้เนื่องจากเว็บไซต์บางแห่งถูกบล็อกโดยนโยบายของบริษัท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  <a:sym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-108520" y="832646"/>
            <a:ext cx="2376264" cy="724146"/>
            <a:chOff x="-180528" y="764704"/>
            <a:chExt cx="2376264" cy="724146"/>
          </a:xfrm>
          <a:solidFill>
            <a:srgbClr val="D56509"/>
          </a:solidFill>
        </p:grpSpPr>
        <p:sp>
          <p:nvSpPr>
            <p:cNvPr id="42" name="Rectangle 41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107503" y="764704"/>
              <a:ext cx="2088233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Problem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Isosceles Triangle 43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6" name="Picture 2" descr="D:\DataServ\02.DENSO Cartoon\no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2907">
            <a:off x="5949603" y="1694625"/>
            <a:ext cx="2410966" cy="1908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430238" y="3193300"/>
            <a:ext cx="7776662" cy="2710248"/>
            <a:chOff x="827584" y="3193300"/>
            <a:chExt cx="7776662" cy="27102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Group 6"/>
            <p:cNvGrpSpPr/>
            <p:nvPr/>
          </p:nvGrpSpPr>
          <p:grpSpPr>
            <a:xfrm>
              <a:off x="827584" y="3193300"/>
              <a:ext cx="7454130" cy="1862048"/>
              <a:chOff x="539552" y="1916832"/>
              <a:chExt cx="7454130" cy="1862048"/>
            </a:xfrm>
          </p:grpSpPr>
          <p:sp>
            <p:nvSpPr>
              <p:cNvPr id="5" name="Parallelogram 4"/>
              <p:cNvSpPr/>
              <p:nvPr/>
            </p:nvSpPr>
            <p:spPr>
              <a:xfrm>
                <a:off x="755576" y="2204865"/>
                <a:ext cx="7238106" cy="1080118"/>
              </a:xfrm>
              <a:prstGeom prst="parallelogram">
                <a:avLst>
                  <a:gd name="adj" fmla="val 41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539552" y="1916832"/>
                <a:ext cx="100811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b="1" dirty="0">
                    <a:gradFill flip="none" rotWithShape="1">
                      <a:gsLst>
                        <a:gs pos="0">
                          <a:schemeClr val="accent2"/>
                        </a:gs>
                        <a:gs pos="43750">
                          <a:schemeClr val="accent2"/>
                        </a:gs>
                        <a:gs pos="39500">
                          <a:schemeClr val="accent2"/>
                        </a:gs>
                        <a:gs pos="31000">
                          <a:schemeClr val="accent2"/>
                        </a:gs>
                        <a:gs pos="14000">
                          <a:schemeClr val="accent2"/>
                        </a:gs>
                        <a:gs pos="63000">
                          <a:srgbClr val="FFFFFF"/>
                        </a:gs>
                        <a:gs pos="52000">
                          <a:srgbClr val="FFFFFF"/>
                        </a:gs>
                        <a:gs pos="74000">
                          <a:srgbClr val="FFFFFF"/>
                        </a:gs>
                        <a:gs pos="48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rPr>
                  <a:t>2</a:t>
                </a:r>
                <a:endParaRPr lang="th-TH" sz="11500" b="1" dirty="0">
                  <a:gradFill flip="none" rotWithShape="1">
                    <a:gsLst>
                      <a:gs pos="0">
                        <a:schemeClr val="accent2"/>
                      </a:gs>
                      <a:gs pos="43750">
                        <a:schemeClr val="accent2"/>
                      </a:gs>
                      <a:gs pos="39500">
                        <a:schemeClr val="accent2"/>
                      </a:gs>
                      <a:gs pos="31000">
                        <a:schemeClr val="accent2"/>
                      </a:gs>
                      <a:gs pos="14000">
                        <a:schemeClr val="accent2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772816" y="357702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Browser</a:t>
              </a:r>
              <a:endPara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6831" y="4021392"/>
              <a:ext cx="66874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sym typeface="Arial" panose="020B0604020202020204" pitchFamily="34" charset="0"/>
                </a:rPr>
                <a:t>Internet Explorer </a:t>
              </a:r>
              <a:r>
                <a:rPr lang="th-TH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  <a:sym typeface="Arial" panose="020B0604020202020204" pitchFamily="34" charset="0"/>
                </a:rPr>
                <a:t>ไม่สามารถแสดงคุณลักษณะบางอย่างในหน้าเว็บ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endParaRPr>
            </a:p>
            <a:p>
              <a:endParaRPr lang="th-TH" sz="2400" b="1" dirty="0">
                <a:solidFill>
                  <a:schemeClr val="bg1"/>
                </a:solidFill>
                <a:cs typeface="+mj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91680" y="5380328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Search block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179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18/20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level up</a:t>
              </a:r>
              <a:endParaRPr lang="th-TH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26993" y="2348880"/>
            <a:ext cx="765087" cy="2751343"/>
            <a:chOff x="2267742" y="2348880"/>
            <a:chExt cx="792090" cy="2751343"/>
          </a:xfrm>
        </p:grpSpPr>
        <p:grpSp>
          <p:nvGrpSpPr>
            <p:cNvPr id="7" name="Group 6"/>
            <p:cNvGrpSpPr/>
            <p:nvPr/>
          </p:nvGrpSpPr>
          <p:grpSpPr>
            <a:xfrm>
              <a:off x="2267742" y="2348880"/>
              <a:ext cx="792090" cy="484192"/>
              <a:chOff x="2267742" y="2350418"/>
              <a:chExt cx="792090" cy="4841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67742" y="3114665"/>
              <a:ext cx="792090" cy="484192"/>
              <a:chOff x="2267742" y="2350418"/>
              <a:chExt cx="792090" cy="4841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67742" y="3854773"/>
              <a:ext cx="792090" cy="484192"/>
              <a:chOff x="2267742" y="2350418"/>
              <a:chExt cx="792090" cy="4841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67742" y="4616031"/>
              <a:ext cx="792090" cy="484192"/>
              <a:chOff x="2267742" y="2350418"/>
              <a:chExt cx="792090" cy="48419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503547" y="1988840"/>
            <a:ext cx="2196245" cy="648072"/>
          </a:xfrm>
          <a:prstGeom prst="roundRect">
            <a:avLst/>
          </a:prstGeom>
          <a:solidFill>
            <a:srgbClr val="4BACC6">
              <a:alpha val="20000"/>
            </a:srgb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เครื่องมือที่ใช้ในการพัฒนา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03547" y="2924944"/>
            <a:ext cx="2196245" cy="9361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การออกแบบระบบให้สอดคล้องกับความต้องการ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3547" y="4168756"/>
            <a:ext cx="2196245" cy="663299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ความรับผิดชอบต่องานที่ได้รับ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3546" y="5131678"/>
            <a:ext cx="2196245" cy="74559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 และประสานงาน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0498" y="1700808"/>
            <a:ext cx="2841662" cy="33352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692422567"/>
              </p:ext>
            </p:extLst>
          </p:nvPr>
        </p:nvGraphicFramePr>
        <p:xfrm>
          <a:off x="2771800" y="1628800"/>
          <a:ext cx="612068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67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4/20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913533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B643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HR. Organization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 descr="D:\DataServ\00 Trainee\40495 BUU Chatchai\Image\or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13" y="1484784"/>
            <a:ext cx="5089801" cy="49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ดาว: 5 แฉก 4">
            <a:extLst>
              <a:ext uri="{FF2B5EF4-FFF2-40B4-BE49-F238E27FC236}">
                <a16:creationId xmlns:a16="http://schemas.microsoft.com/office/drawing/2014/main" id="{6B2022F8-2F21-4FEC-904F-D03BF8968B16}"/>
              </a:ext>
            </a:extLst>
          </p:cNvPr>
          <p:cNvSpPr/>
          <p:nvPr/>
        </p:nvSpPr>
        <p:spPr>
          <a:xfrm>
            <a:off x="1973923" y="5957412"/>
            <a:ext cx="220672" cy="21195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ดาว: 5 แฉก 15">
            <a:extLst>
              <a:ext uri="{FF2B5EF4-FFF2-40B4-BE49-F238E27FC236}">
                <a16:creationId xmlns:a16="http://schemas.microsoft.com/office/drawing/2014/main" id="{96195CEE-C974-4FC9-A023-3957BBFB8AFC}"/>
              </a:ext>
            </a:extLst>
          </p:cNvPr>
          <p:cNvSpPr/>
          <p:nvPr/>
        </p:nvSpPr>
        <p:spPr>
          <a:xfrm>
            <a:off x="3275856" y="5965284"/>
            <a:ext cx="220672" cy="21195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573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19/20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level up</a:t>
              </a:r>
              <a:endParaRPr lang="th-TH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26993" y="2348880"/>
            <a:ext cx="765087" cy="2751343"/>
            <a:chOff x="2267742" y="2348880"/>
            <a:chExt cx="792090" cy="2751343"/>
          </a:xfrm>
        </p:grpSpPr>
        <p:grpSp>
          <p:nvGrpSpPr>
            <p:cNvPr id="7" name="Group 6"/>
            <p:cNvGrpSpPr/>
            <p:nvPr/>
          </p:nvGrpSpPr>
          <p:grpSpPr>
            <a:xfrm>
              <a:off x="2267742" y="2348880"/>
              <a:ext cx="792090" cy="484192"/>
              <a:chOff x="2267742" y="2350418"/>
              <a:chExt cx="792090" cy="4841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67742" y="3114665"/>
              <a:ext cx="792090" cy="484192"/>
              <a:chOff x="2267742" y="2350418"/>
              <a:chExt cx="792090" cy="4841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67742" y="3854773"/>
              <a:ext cx="792090" cy="484192"/>
              <a:chOff x="2267742" y="2350418"/>
              <a:chExt cx="792090" cy="4841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67742" y="4616031"/>
              <a:ext cx="792090" cy="484192"/>
              <a:chOff x="2267742" y="2350418"/>
              <a:chExt cx="792090" cy="48419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503547" y="1988840"/>
            <a:ext cx="2196245" cy="648072"/>
          </a:xfrm>
          <a:prstGeom prst="roundRect">
            <a:avLst/>
          </a:prstGeom>
          <a:solidFill>
            <a:srgbClr val="4BACC6">
              <a:alpha val="20000"/>
            </a:srgb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เครื่องมือที่ใช้ในการพัฒนา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03547" y="2924944"/>
            <a:ext cx="2196245" cy="9361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การออกแบบระบบให้สอดคล้องกับความต้องการ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3547" y="4168756"/>
            <a:ext cx="2196245" cy="663299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ความรับผิดชอบต่องานที่ได้รับ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3546" y="5131678"/>
            <a:ext cx="2196245" cy="74559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 และประสานงาน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1991" y="1700808"/>
            <a:ext cx="3992297" cy="33352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29885439"/>
              </p:ext>
            </p:extLst>
          </p:nvPr>
        </p:nvGraphicFramePr>
        <p:xfrm>
          <a:off x="2771800" y="1628800"/>
          <a:ext cx="612068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04147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20/20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Experience</a:t>
              </a:r>
              <a:endPara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2" y="2348880"/>
            <a:ext cx="792090" cy="484192"/>
            <a:chOff x="2267742" y="2350418"/>
            <a:chExt cx="792090" cy="484192"/>
          </a:xfrm>
        </p:grpSpPr>
        <p:sp>
          <p:nvSpPr>
            <p:cNvPr id="6" name="TextBox 5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67742" y="3114665"/>
            <a:ext cx="792090" cy="484192"/>
            <a:chOff x="2267742" y="2350418"/>
            <a:chExt cx="792090" cy="484192"/>
          </a:xfrm>
        </p:grpSpPr>
        <p:sp>
          <p:nvSpPr>
            <p:cNvPr id="21" name="TextBox 20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67742" y="3854773"/>
            <a:ext cx="792090" cy="484192"/>
            <a:chOff x="2267742" y="2350418"/>
            <a:chExt cx="792090" cy="484192"/>
          </a:xfrm>
        </p:grpSpPr>
        <p:sp>
          <p:nvSpPr>
            <p:cNvPr id="24" name="TextBox 23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7742" y="4616031"/>
            <a:ext cx="792090" cy="484192"/>
            <a:chOff x="2267742" y="2350418"/>
            <a:chExt cx="792090" cy="484192"/>
          </a:xfrm>
        </p:grpSpPr>
        <p:sp>
          <p:nvSpPr>
            <p:cNvPr id="27" name="TextBox 26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050" name="Picture 2" descr="D:\DataServ\02.DENSO Cartoon\ความสามารถหลายด้านใหม่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28" y="3490988"/>
            <a:ext cx="3509372" cy="35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Donut 36"/>
          <p:cNvSpPr/>
          <p:nvPr/>
        </p:nvSpPr>
        <p:spPr>
          <a:xfrm>
            <a:off x="1115616" y="2708920"/>
            <a:ext cx="864096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b="1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8" name="Donut 37"/>
          <p:cNvSpPr/>
          <p:nvPr/>
        </p:nvSpPr>
        <p:spPr>
          <a:xfrm>
            <a:off x="4644008" y="210440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sz="20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9" name="Donut 38"/>
          <p:cNvSpPr/>
          <p:nvPr/>
        </p:nvSpPr>
        <p:spPr>
          <a:xfrm>
            <a:off x="444720" y="4480664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th-TH" b="1" dirty="0"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0" name="Donut 39"/>
          <p:cNvSpPr/>
          <p:nvPr/>
        </p:nvSpPr>
        <p:spPr>
          <a:xfrm>
            <a:off x="5796136" y="3832592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th-TH" sz="2000" b="1" dirty="0">
              <a:solidFill>
                <a:schemeClr val="accent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1" y="2709360"/>
            <a:ext cx="2592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การทำงานในชีวิตจริง</a:t>
            </a:r>
            <a:endParaRPr lang="en-US" sz="2400" b="1" dirty="0">
              <a:solidFill>
                <a:schemeClr val="accent6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ได้เรียนรู้ประสบการณ์ในการทำงาน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ที่หาไม่ได้จากห้องเรียน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28596" y="2104400"/>
            <a:ext cx="2427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การปรับตัว</a:t>
            </a:r>
            <a:endParaRPr lang="en-US" sz="2400" b="1" dirty="0">
              <a:solidFill>
                <a:schemeClr val="accent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การปรับตัวให้อยู่ในกฏระเบียบ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ขององค์กร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38833" y="4480664"/>
            <a:ext cx="222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3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การทำงานเป็นทีม</a:t>
            </a:r>
            <a:endParaRPr lang="en-US" sz="2400" b="1" dirty="0">
              <a:solidFill>
                <a:schemeClr val="accent3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ได้เรียนรู้การทำงานเป็นทีม 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การแบ่งงาน การวางแผน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75973" y="3832592"/>
            <a:ext cx="21444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4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การตรงต่อเวลา</a:t>
            </a:r>
            <a:endParaRPr lang="en-US" sz="2400" b="1" dirty="0">
              <a:solidFill>
                <a:schemeClr val="accent4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มีความรับผิดชอบ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ต่อเวลามากขึ้น</a:t>
            </a: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   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8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1511660" y="2364539"/>
            <a:ext cx="5904656" cy="2025054"/>
            <a:chOff x="1835696" y="1876413"/>
            <a:chExt cx="5904656" cy="2025054"/>
          </a:xfrm>
        </p:grpSpPr>
        <p:sp>
          <p:nvSpPr>
            <p:cNvPr id="3" name="Rectangle 2"/>
            <p:cNvSpPr/>
            <p:nvPr/>
          </p:nvSpPr>
          <p:spPr>
            <a:xfrm rot="298638">
              <a:off x="1835696" y="1916832"/>
              <a:ext cx="5904656" cy="19442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/>
            <p:cNvSpPr/>
            <p:nvPr/>
          </p:nvSpPr>
          <p:spPr>
            <a:xfrm rot="21446212">
              <a:off x="1865732" y="1876413"/>
              <a:ext cx="5844584" cy="20250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03943" y="1988840"/>
              <a:ext cx="5568162" cy="1728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/>
            <p:cNvSpPr txBox="1"/>
            <p:nvPr/>
          </p:nvSpPr>
          <p:spPr>
            <a:xfrm rot="21576846">
              <a:off x="2627830" y="1957396"/>
              <a:ext cx="432038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dirty="0">
                  <a:ln>
                    <a:solidFill>
                      <a:schemeClr val="tx1"/>
                    </a:solidFill>
                  </a:ln>
                  <a:solidFill>
                    <a:schemeClr val="accent6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Q &amp; A</a:t>
              </a:r>
              <a:endParaRPr lang="en-US" altLang="zh-CN" sz="8800" b="1" dirty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0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1511660" y="2364539"/>
            <a:ext cx="5904656" cy="2025054"/>
            <a:chOff x="1835696" y="1876413"/>
            <a:chExt cx="5904656" cy="2025054"/>
          </a:xfrm>
        </p:grpSpPr>
        <p:sp>
          <p:nvSpPr>
            <p:cNvPr id="3" name="Rectangle 2"/>
            <p:cNvSpPr/>
            <p:nvPr/>
          </p:nvSpPr>
          <p:spPr>
            <a:xfrm rot="298638">
              <a:off x="1835696" y="1916832"/>
              <a:ext cx="5904656" cy="19442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/>
            <p:cNvSpPr/>
            <p:nvPr/>
          </p:nvSpPr>
          <p:spPr>
            <a:xfrm rot="21446212">
              <a:off x="1865732" y="1876413"/>
              <a:ext cx="5844584" cy="20250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03943" y="1988840"/>
              <a:ext cx="5568162" cy="1728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/>
            <p:cNvSpPr txBox="1"/>
            <p:nvPr/>
          </p:nvSpPr>
          <p:spPr>
            <a:xfrm rot="21576846">
              <a:off x="2627830" y="2380587"/>
              <a:ext cx="43203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ln>
                    <a:solidFill>
                      <a:schemeClr val="tx1"/>
                    </a:solidFill>
                  </a:ln>
                  <a:solidFill>
                    <a:schemeClr val="accent6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Thank you</a:t>
              </a:r>
              <a:endParaRPr lang="en-US" altLang="zh-CN" sz="4800" b="1" dirty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0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5/20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791" y="1052736"/>
            <a:ext cx="9042412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33889F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3B9CB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Plan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336217" y="1340768"/>
            <a:ext cx="432048" cy="123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949313" y="1249015"/>
            <a:ext cx="746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th-TH" sz="1400" dirty="0">
              <a:latin typeface="Arial" panose="020B0604020202020204" pitchFamily="34" charset="0"/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AC10F12-7330-4CEE-84AA-327142943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20" y="1844824"/>
            <a:ext cx="864867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6/20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3A669C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4070A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Responsibility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1" name="Donut 30"/>
          <p:cNvSpPr/>
          <p:nvPr/>
        </p:nvSpPr>
        <p:spPr>
          <a:xfrm>
            <a:off x="1691680" y="198884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sz="20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4" name="Donut 33"/>
          <p:cNvSpPr/>
          <p:nvPr/>
        </p:nvSpPr>
        <p:spPr>
          <a:xfrm>
            <a:off x="1700974" y="4149176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th-TH" b="1" dirty="0"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7" name="Donut 36"/>
          <p:cNvSpPr/>
          <p:nvPr/>
        </p:nvSpPr>
        <p:spPr>
          <a:xfrm>
            <a:off x="1700974" y="522920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th-TH" sz="2000" b="1" dirty="0">
              <a:solidFill>
                <a:schemeClr val="accent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691680" y="3069056"/>
            <a:ext cx="864096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b="1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55776" y="1988840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HRIS System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Design and Develop library management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64974" y="4149176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Payroll System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Check finger scan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64974" y="5229200"/>
            <a:ext cx="50498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&amp; AR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Activity support 5s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Public relations HR JOIN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55776" y="3069056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Development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Set up a meeting place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1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"/>
          <a:stretch/>
        </p:blipFill>
        <p:spPr bwMode="auto">
          <a:xfrm>
            <a:off x="-37643" y="-56922"/>
            <a:ext cx="9181642" cy="691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 rot="199654">
            <a:off x="631918" y="2702064"/>
            <a:ext cx="7842517" cy="1869055"/>
            <a:chOff x="1347948" y="2430606"/>
            <a:chExt cx="9513587" cy="1869055"/>
          </a:xfrm>
        </p:grpSpPr>
        <p:sp>
          <p:nvSpPr>
            <p:cNvPr id="18" name="Rectangle 17"/>
            <p:cNvSpPr/>
            <p:nvPr/>
          </p:nvSpPr>
          <p:spPr>
            <a:xfrm rot="21377504">
              <a:off x="1347948" y="2430606"/>
              <a:ext cx="9513587" cy="186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7000" sy="107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/>
            <p:cNvSpPr txBox="1"/>
            <p:nvPr/>
          </p:nvSpPr>
          <p:spPr>
            <a:xfrm rot="21377192">
              <a:off x="1566759" y="2624747"/>
              <a:ext cx="91243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ln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LIBRARY MANAGEMENT SYSTEM </a:t>
              </a:r>
              <a:endParaRPr lang="en-US" altLang="zh-CN" sz="40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Multiply 3"/>
          <p:cNvSpPr/>
          <p:nvPr/>
        </p:nvSpPr>
        <p:spPr>
          <a:xfrm>
            <a:off x="8100392" y="2691955"/>
            <a:ext cx="380166" cy="360040"/>
          </a:xfrm>
          <a:prstGeom prst="mathMultiply">
            <a:avLst>
              <a:gd name="adj1" fmla="val 94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8" name="Group 27"/>
          <p:cNvGrpSpPr/>
          <p:nvPr/>
        </p:nvGrpSpPr>
        <p:grpSpPr>
          <a:xfrm>
            <a:off x="742707" y="4251221"/>
            <a:ext cx="576064" cy="271173"/>
            <a:chOff x="742707" y="4251221"/>
            <a:chExt cx="576064" cy="271173"/>
          </a:xfrm>
        </p:grpSpPr>
        <p:sp>
          <p:nvSpPr>
            <p:cNvPr id="16" name="Rounded Rectangle 15"/>
            <p:cNvSpPr/>
            <p:nvPr/>
          </p:nvSpPr>
          <p:spPr>
            <a:xfrm>
              <a:off x="742707" y="4251221"/>
              <a:ext cx="576064" cy="2711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Multiply 7"/>
            <p:cNvSpPr/>
            <p:nvPr/>
          </p:nvSpPr>
          <p:spPr>
            <a:xfrm>
              <a:off x="850719" y="4251221"/>
              <a:ext cx="360040" cy="271173"/>
            </a:xfrm>
            <a:prstGeom prst="mathMultiply">
              <a:avLst>
                <a:gd name="adj1" fmla="val 947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11826" y="4196368"/>
            <a:ext cx="576064" cy="273232"/>
            <a:chOff x="7811826" y="4219029"/>
            <a:chExt cx="576064" cy="273232"/>
          </a:xfrm>
        </p:grpSpPr>
        <p:sp>
          <p:nvSpPr>
            <p:cNvPr id="5" name="Rounded Rectangle 4"/>
            <p:cNvSpPr/>
            <p:nvPr/>
          </p:nvSpPr>
          <p:spPr>
            <a:xfrm>
              <a:off x="7811826" y="4221088"/>
              <a:ext cx="576064" cy="271173"/>
            </a:xfrm>
            <a:prstGeom prst="round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Bent-Up Arrow 25"/>
            <p:cNvSpPr/>
            <p:nvPr/>
          </p:nvSpPr>
          <p:spPr>
            <a:xfrm rot="2295182">
              <a:off x="8042254" y="4219029"/>
              <a:ext cx="115208" cy="227910"/>
            </a:xfrm>
            <a:prstGeom prst="bentUpArrow">
              <a:avLst>
                <a:gd name="adj1" fmla="val 28593"/>
                <a:gd name="adj2" fmla="val 0"/>
                <a:gd name="adj3" fmla="val 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26364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8/20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Action plan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A69BA50-E913-41A7-9AAA-18AAD1CB7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98" y="1956367"/>
            <a:ext cx="8263848" cy="3381379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A1B8204-046F-45F2-821E-8CD7FF9C1DEE}"/>
              </a:ext>
            </a:extLst>
          </p:cNvPr>
          <p:cNvSpPr/>
          <p:nvPr/>
        </p:nvSpPr>
        <p:spPr>
          <a:xfrm>
            <a:off x="8028384" y="1772816"/>
            <a:ext cx="45719" cy="3888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9E5084F-D7FA-4A85-A918-BC66304B35FA}"/>
              </a:ext>
            </a:extLst>
          </p:cNvPr>
          <p:cNvSpPr/>
          <p:nvPr/>
        </p:nvSpPr>
        <p:spPr>
          <a:xfrm>
            <a:off x="7646516" y="5579657"/>
            <a:ext cx="7637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802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9/20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Process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7220" r="33498" b="15542"/>
          <a:stretch/>
        </p:blipFill>
        <p:spPr>
          <a:xfrm>
            <a:off x="945382" y="2539489"/>
            <a:ext cx="7283246" cy="2905735"/>
          </a:xfrm>
        </p:spPr>
      </p:pic>
      <p:grpSp>
        <p:nvGrpSpPr>
          <p:cNvPr id="35" name="Group 34"/>
          <p:cNvGrpSpPr/>
          <p:nvPr/>
        </p:nvGrpSpPr>
        <p:grpSpPr>
          <a:xfrm>
            <a:off x="1233414" y="3153578"/>
            <a:ext cx="6585125" cy="1931606"/>
            <a:chOff x="692860" y="1557593"/>
            <a:chExt cx="8167083" cy="2630979"/>
          </a:xfrm>
        </p:grpSpPr>
        <p:sp>
          <p:nvSpPr>
            <p:cNvPr id="36" name="TextBox 35"/>
            <p:cNvSpPr txBox="1"/>
            <p:nvPr/>
          </p:nvSpPr>
          <p:spPr>
            <a:xfrm>
              <a:off x="692860" y="3685517"/>
              <a:ext cx="1885032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Requirements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93260" y="3685517"/>
              <a:ext cx="1885032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Requirements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331554">
              <a:off x="5421137" y="1806947"/>
              <a:ext cx="1378453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49428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Develop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5894260">
              <a:off x="5813532" y="2719517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Design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894260">
              <a:off x="2419880" y="2673437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Design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331554">
              <a:off x="2074960" y="1806947"/>
              <a:ext cx="1378453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49428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Develop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8748469">
              <a:off x="1340741" y="2067921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355793"/>
                </a:avLst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8748469">
              <a:off x="4770113" y="1969841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355793"/>
                </a:avLst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92984" y="3685517"/>
              <a:ext cx="863231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Meet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20195" y="3685514"/>
              <a:ext cx="863231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Meet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20314361">
              <a:off x="7725574" y="3474163"/>
              <a:ext cx="1134369" cy="461665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604519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Launch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775148" y="5301208"/>
            <a:ext cx="2330474" cy="1224136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4.Test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Integration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System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UAT case/Test script</a:t>
            </a:r>
            <a:endParaRPr lang="th-TH" dirty="0"/>
          </a:p>
        </p:txBody>
      </p:sp>
      <p:sp>
        <p:nvSpPr>
          <p:cNvPr id="48" name="Rectangle 47"/>
          <p:cNvSpPr/>
          <p:nvPr/>
        </p:nvSpPr>
        <p:spPr>
          <a:xfrm>
            <a:off x="3287320" y="5301208"/>
            <a:ext cx="2330474" cy="1224136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5.Meet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User Acceptance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Feedback/Conclusion</a:t>
            </a:r>
          </a:p>
          <a:p>
            <a:pPr algn="ctr"/>
            <a:endParaRPr lang="th-TH" sz="2000" dirty="0"/>
          </a:p>
        </p:txBody>
      </p:sp>
      <p:sp>
        <p:nvSpPr>
          <p:cNvPr id="49" name="Rectangle 48"/>
          <p:cNvSpPr/>
          <p:nvPr/>
        </p:nvSpPr>
        <p:spPr>
          <a:xfrm>
            <a:off x="5815708" y="5301208"/>
            <a:ext cx="2330474" cy="1224136"/>
          </a:xfrm>
          <a:prstGeom prst="rect">
            <a:avLst/>
          </a:prstGeom>
          <a:solidFill>
            <a:srgbClr val="F86E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b="1" dirty="0"/>
              <a:t>6.Launch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Install Application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Training</a:t>
            </a:r>
          </a:p>
          <a:p>
            <a:pPr algn="ctr"/>
            <a:endParaRPr lang="en-US" sz="2000" dirty="0"/>
          </a:p>
          <a:p>
            <a:pPr algn="ctr"/>
            <a:endParaRPr lang="th-TH" sz="2000" dirty="0"/>
          </a:p>
        </p:txBody>
      </p:sp>
      <p:sp>
        <p:nvSpPr>
          <p:cNvPr id="50" name="Rectangle 49"/>
          <p:cNvSpPr/>
          <p:nvPr/>
        </p:nvSpPr>
        <p:spPr>
          <a:xfrm>
            <a:off x="801366" y="1628800"/>
            <a:ext cx="2330474" cy="1224136"/>
          </a:xfrm>
          <a:prstGeom prst="rect">
            <a:avLst/>
          </a:prstGeom>
          <a:solidFill>
            <a:srgbClr val="F86E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b="1" dirty="0">
                <a:latin typeface="+mj-lt"/>
              </a:rPr>
              <a:t>1.Requirements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Elicitation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Specification</a:t>
            </a:r>
          </a:p>
          <a:p>
            <a:pPr algn="ctr"/>
            <a:endParaRPr lang="th-TH" dirty="0"/>
          </a:p>
        </p:txBody>
      </p:sp>
      <p:sp>
        <p:nvSpPr>
          <p:cNvPr id="51" name="Rectangle 50"/>
          <p:cNvSpPr/>
          <p:nvPr/>
        </p:nvSpPr>
        <p:spPr>
          <a:xfrm>
            <a:off x="3330737" y="1640954"/>
            <a:ext cx="2330474" cy="1211982"/>
          </a:xfrm>
          <a:prstGeom prst="rect">
            <a:avLst/>
          </a:prstGeom>
          <a:solidFill>
            <a:srgbClr val="647A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b="1" dirty="0"/>
              <a:t>2.Design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Database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Program &amp; Process</a:t>
            </a:r>
          </a:p>
          <a:p>
            <a:pPr algn="ctr"/>
            <a:endParaRPr lang="th-TH" sz="2000" dirty="0"/>
          </a:p>
        </p:txBody>
      </p:sp>
      <p:sp>
        <p:nvSpPr>
          <p:cNvPr id="52" name="Rectangle 51"/>
          <p:cNvSpPr/>
          <p:nvPr/>
        </p:nvSpPr>
        <p:spPr>
          <a:xfrm>
            <a:off x="5913934" y="1640954"/>
            <a:ext cx="2330474" cy="1211982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3.Develop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Source 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Application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Function test</a:t>
            </a:r>
          </a:p>
          <a:p>
            <a:pPr algn="ctr"/>
            <a:endParaRPr lang="en-US" sz="2000" dirty="0"/>
          </a:p>
          <a:p>
            <a:pPr algn="ctr"/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4801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4034</TotalTime>
  <Words>1109</Words>
  <Application>Microsoft Office PowerPoint</Application>
  <PresentationFormat>On-screen Show (4:3)</PresentationFormat>
  <Paragraphs>532</Paragraphs>
  <Slides>43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Microsoft YaHei</vt:lpstr>
      <vt:lpstr>Cordia New</vt:lpstr>
      <vt:lpstr>SimSun</vt:lpstr>
      <vt:lpstr>Wingdings</vt:lpstr>
      <vt:lpstr>Arial</vt:lpstr>
      <vt:lpstr>TH SarabunPSK</vt:lpstr>
      <vt:lpstr>Angsana New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SDHRIS SYSTEM DEVELOPMENT CENTER</dc:creator>
  <cp:lastModifiedBy>CHAIWIT</cp:lastModifiedBy>
  <cp:revision>259</cp:revision>
  <dcterms:created xsi:type="dcterms:W3CDTF">2018-10-30T02:25:32Z</dcterms:created>
  <dcterms:modified xsi:type="dcterms:W3CDTF">2018-11-18T03:59:12Z</dcterms:modified>
</cp:coreProperties>
</file>